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3"/>
  </p:notesMasterIdLst>
  <p:sldIdLst>
    <p:sldId id="256" r:id="rId2"/>
    <p:sldId id="264" r:id="rId3"/>
    <p:sldId id="257" r:id="rId4"/>
    <p:sldId id="258" r:id="rId5"/>
    <p:sldId id="260" r:id="rId6"/>
    <p:sldId id="261" r:id="rId7"/>
    <p:sldId id="265" r:id="rId8"/>
    <p:sldId id="262" r:id="rId9"/>
    <p:sldId id="434" r:id="rId10"/>
    <p:sldId id="266" r:id="rId11"/>
    <p:sldId id="263" r:id="rId12"/>
  </p:sldIdLst>
  <p:sldSz cx="9144000" cy="5143500" type="screen16x9"/>
  <p:notesSz cx="6858000" cy="9144000"/>
  <p:embeddedFontLst>
    <p:embeddedFont>
      <p:font typeface="HGSoeiKakugothicUB" panose="020B0A09000000000000" pitchFamily="49" charset="-128"/>
      <p:regular r:id="rId14"/>
    </p:embeddedFont>
    <p:embeddedFont>
      <p:font typeface="Actor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Inter" panose="020B0604020202020204" charset="0"/>
      <p:regular r:id="rId20"/>
      <p:bold r:id="rId21"/>
    </p:embeddedFont>
    <p:embeddedFont>
      <p:font typeface="Inter Black" panose="020B0604020202020204" charset="0"/>
      <p:bold r:id="rId22"/>
    </p:embeddedFont>
    <p:embeddedFont>
      <p:font typeface="Montserrat Black" panose="00000A00000000000000" pitchFamily="2" charset="0"/>
      <p:bold r:id="rId23"/>
      <p:boldItalic r:id="rId24"/>
    </p:embeddedFont>
    <p:embeddedFont>
      <p:font typeface="Nunito" pitchFamily="2" charset="0"/>
      <p:regular r:id="rId25"/>
      <p:bold r:id="rId26"/>
      <p:italic r:id="rId27"/>
      <p:boldItalic r:id="rId28"/>
    </p:embeddedFont>
    <p:embeddedFont>
      <p:font typeface="Nunito Light" pitchFamily="2" charset="0"/>
      <p:regular r:id="rId29"/>
      <p: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13474beab35_1_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13474beab35_1_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1527fff69f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1527fff69f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1527fff69f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1527fff69f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1527fff69fd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1527fff69fd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1527fff69fd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1527fff69fd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1527fff69fd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1527fff69fd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1527fff69fd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1527fff69fd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F3F3F3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000150"/>
            <a:ext cx="5878200" cy="22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469950"/>
            <a:ext cx="2753400" cy="82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Actor"/>
                <a:ea typeface="Actor"/>
                <a:cs typeface="Actor"/>
                <a:sym typeface="Acto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rgbClr val="0B539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rgbClr val="FF66A8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rgbClr val="FFD96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rgbClr val="CC0000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rgbClr val="FF9900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rgbClr val="3ADDCB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" name="Google Shape;20;p2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21" name="Google Shape;21;p2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rgbClr val="3ADDCB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rgbClr val="FF9900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rgbClr val="CC0000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rgbClr val="FFD96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rgbClr val="FF66A8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rgbClr val="0B539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713225" y="2064938"/>
            <a:ext cx="4204500" cy="130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ubTitle" idx="1"/>
          </p:nvPr>
        </p:nvSpPr>
        <p:spPr>
          <a:xfrm>
            <a:off x="713225" y="3589975"/>
            <a:ext cx="31923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711838"/>
            <a:ext cx="1540500" cy="10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900"/>
              <a:buNone/>
              <a:defRPr sz="7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grpSp>
        <p:nvGrpSpPr>
          <p:cNvPr id="32" name="Google Shape;32;p3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33" name="Google Shape;33;p3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3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3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3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3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" name="Google Shape;41;p3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42" name="Google Shape;42;p3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3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3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3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3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3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3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 txBox="1">
            <a:spLocks noGrp="1"/>
          </p:cNvSpPr>
          <p:nvPr>
            <p:ph type="body" idx="1"/>
          </p:nvPr>
        </p:nvSpPr>
        <p:spPr>
          <a:xfrm>
            <a:off x="699000" y="1152475"/>
            <a:ext cx="7746000" cy="34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4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52" name="Google Shape;52;p4"/>
          <p:cNvGrpSpPr/>
          <p:nvPr/>
        </p:nvGrpSpPr>
        <p:grpSpPr>
          <a:xfrm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53" name="Google Shape;53;p4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5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62" name="Google Shape;62;p5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5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5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5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5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5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Google Shape;69;p5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11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5"/>
          <p:cNvSpPr txBox="1">
            <a:spLocks noGrp="1"/>
          </p:cNvSpPr>
          <p:nvPr>
            <p:ph type="title" idx="2"/>
          </p:nvPr>
        </p:nvSpPr>
        <p:spPr>
          <a:xfrm>
            <a:off x="864550" y="2539650"/>
            <a:ext cx="35631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1" name="Google Shape;71;p5"/>
          <p:cNvSpPr txBox="1">
            <a:spLocks noGrp="1"/>
          </p:cNvSpPr>
          <p:nvPr>
            <p:ph type="title" idx="3"/>
          </p:nvPr>
        </p:nvSpPr>
        <p:spPr>
          <a:xfrm>
            <a:off x="4716350" y="2539650"/>
            <a:ext cx="35631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2" name="Google Shape;72;p5"/>
          <p:cNvSpPr txBox="1">
            <a:spLocks noGrp="1"/>
          </p:cNvSpPr>
          <p:nvPr>
            <p:ph type="body" idx="1"/>
          </p:nvPr>
        </p:nvSpPr>
        <p:spPr>
          <a:xfrm>
            <a:off x="864560" y="2930875"/>
            <a:ext cx="3563100" cy="15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■"/>
              <a:defRPr/>
            </a:lvl9pPr>
          </a:lstStyle>
          <a:p>
            <a:endParaRPr/>
          </a:p>
        </p:txBody>
      </p:sp>
      <p:sp>
        <p:nvSpPr>
          <p:cNvPr id="73" name="Google Shape;73;p5"/>
          <p:cNvSpPr txBox="1">
            <a:spLocks noGrp="1"/>
          </p:cNvSpPr>
          <p:nvPr>
            <p:ph type="body" idx="4"/>
          </p:nvPr>
        </p:nvSpPr>
        <p:spPr>
          <a:xfrm>
            <a:off x="4716360" y="2930875"/>
            <a:ext cx="3563100" cy="15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Sora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76" name="Google Shape;76;p6"/>
          <p:cNvGrpSpPr/>
          <p:nvPr/>
        </p:nvGrpSpPr>
        <p:grpSpPr>
          <a:xfrm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77" name="Google Shape;77;p6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6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6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6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"/>
          <p:cNvSpPr txBox="1">
            <a:spLocks noGrp="1"/>
          </p:cNvSpPr>
          <p:nvPr>
            <p:ph type="title"/>
          </p:nvPr>
        </p:nvSpPr>
        <p:spPr>
          <a:xfrm>
            <a:off x="713225" y="1136838"/>
            <a:ext cx="3764400" cy="16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6" name="Google Shape;86;p7"/>
          <p:cNvSpPr txBox="1">
            <a:spLocks noGrp="1"/>
          </p:cNvSpPr>
          <p:nvPr>
            <p:ph type="subTitle" idx="1"/>
          </p:nvPr>
        </p:nvSpPr>
        <p:spPr>
          <a:xfrm>
            <a:off x="713225" y="2830350"/>
            <a:ext cx="3276900" cy="11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7" name="Google Shape;87;p7"/>
          <p:cNvGrpSpPr/>
          <p:nvPr/>
        </p:nvGrpSpPr>
        <p:grpSpPr>
          <a:xfrm flipH="1"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88" name="Google Shape;88;p7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89" name="Google Shape;89;p7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7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7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7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7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7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7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6" name="Google Shape;96;p7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97" name="Google Shape;97;p7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7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7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7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7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7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7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"/>
          <p:cNvSpPr txBox="1">
            <a:spLocks noGrp="1"/>
          </p:cNvSpPr>
          <p:nvPr>
            <p:ph type="title"/>
          </p:nvPr>
        </p:nvSpPr>
        <p:spPr>
          <a:xfrm>
            <a:off x="1388100" y="1406550"/>
            <a:ext cx="6367800" cy="23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106" name="Google Shape;106;p8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107" name="Google Shape;107;p8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108" name="Google Shape;108;p8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8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8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8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8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8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8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5" name="Google Shape;115;p8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116" name="Google Shape;116;p8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8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8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8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>
            <a:spLocks noGrp="1"/>
          </p:cNvSpPr>
          <p:nvPr>
            <p:ph type="title"/>
          </p:nvPr>
        </p:nvSpPr>
        <p:spPr>
          <a:xfrm>
            <a:off x="4096975" y="1176313"/>
            <a:ext cx="4333800" cy="1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5" name="Google Shape;125;p9"/>
          <p:cNvSpPr txBox="1">
            <a:spLocks noGrp="1"/>
          </p:cNvSpPr>
          <p:nvPr>
            <p:ph type="subTitle" idx="1"/>
          </p:nvPr>
        </p:nvSpPr>
        <p:spPr>
          <a:xfrm>
            <a:off x="4096975" y="2779688"/>
            <a:ext cx="43338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126" name="Google Shape;126;p9"/>
          <p:cNvGrpSpPr/>
          <p:nvPr/>
        </p:nvGrpSpPr>
        <p:grpSpPr>
          <a:xfrm flipH="1"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127" name="Google Shape;127;p9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128" name="Google Shape;128;p9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9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9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9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9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9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9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5" name="Google Shape;135;p9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136" name="Google Shape;136;p9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9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9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9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9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9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9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11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45" name="Google Shape;145;p10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146" name="Google Shape;146;p10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147" name="Google Shape;147;p10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10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10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0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0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0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0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0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155" name="Google Shape;155;p10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0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0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0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10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10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0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 txBox="1">
            <a:spLocks noGrp="1"/>
          </p:cNvSpPr>
          <p:nvPr>
            <p:ph type="title" hasCustomPrompt="1"/>
          </p:nvPr>
        </p:nvSpPr>
        <p:spPr>
          <a:xfrm>
            <a:off x="713225" y="1506163"/>
            <a:ext cx="4632600" cy="13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4" name="Google Shape;164;p11"/>
          <p:cNvSpPr txBox="1">
            <a:spLocks noGrp="1"/>
          </p:cNvSpPr>
          <p:nvPr>
            <p:ph type="subTitle" idx="1"/>
          </p:nvPr>
        </p:nvSpPr>
        <p:spPr>
          <a:xfrm>
            <a:off x="713225" y="3064000"/>
            <a:ext cx="4632600" cy="3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65" name="Google Shape;165;p11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166" name="Google Shape;166;p11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167" name="Google Shape;167;p11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11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11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175" name="Google Shape;175;p11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11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11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3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5" name="Google Shape;185;p13"/>
          <p:cNvSpPr txBox="1">
            <a:spLocks noGrp="1"/>
          </p:cNvSpPr>
          <p:nvPr>
            <p:ph type="subTitle" idx="1"/>
          </p:nvPr>
        </p:nvSpPr>
        <p:spPr>
          <a:xfrm flipH="1">
            <a:off x="3366880" y="1202869"/>
            <a:ext cx="41247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13"/>
          <p:cNvSpPr txBox="1">
            <a:spLocks noGrp="1"/>
          </p:cNvSpPr>
          <p:nvPr>
            <p:ph type="subTitle" idx="2"/>
          </p:nvPr>
        </p:nvSpPr>
        <p:spPr>
          <a:xfrm flipH="1">
            <a:off x="3362250" y="1999740"/>
            <a:ext cx="41247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13"/>
          <p:cNvSpPr txBox="1">
            <a:spLocks noGrp="1"/>
          </p:cNvSpPr>
          <p:nvPr>
            <p:ph type="subTitle" idx="3"/>
          </p:nvPr>
        </p:nvSpPr>
        <p:spPr>
          <a:xfrm flipH="1">
            <a:off x="3366880" y="2796609"/>
            <a:ext cx="41247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13"/>
          <p:cNvSpPr txBox="1">
            <a:spLocks noGrp="1"/>
          </p:cNvSpPr>
          <p:nvPr>
            <p:ph type="subTitle" idx="4"/>
          </p:nvPr>
        </p:nvSpPr>
        <p:spPr>
          <a:xfrm flipH="1">
            <a:off x="3362250" y="3593481"/>
            <a:ext cx="41247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13"/>
          <p:cNvSpPr txBox="1">
            <a:spLocks noGrp="1"/>
          </p:cNvSpPr>
          <p:nvPr>
            <p:ph type="subTitle" idx="5"/>
          </p:nvPr>
        </p:nvSpPr>
        <p:spPr>
          <a:xfrm flipH="1">
            <a:off x="3371680" y="1563211"/>
            <a:ext cx="41199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13"/>
          <p:cNvSpPr txBox="1">
            <a:spLocks noGrp="1"/>
          </p:cNvSpPr>
          <p:nvPr>
            <p:ph type="subTitle" idx="6"/>
          </p:nvPr>
        </p:nvSpPr>
        <p:spPr>
          <a:xfrm flipH="1">
            <a:off x="3367050" y="2360081"/>
            <a:ext cx="41199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13"/>
          <p:cNvSpPr txBox="1">
            <a:spLocks noGrp="1"/>
          </p:cNvSpPr>
          <p:nvPr>
            <p:ph type="subTitle" idx="7"/>
          </p:nvPr>
        </p:nvSpPr>
        <p:spPr>
          <a:xfrm flipH="1">
            <a:off x="3371680" y="3156951"/>
            <a:ext cx="41199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13"/>
          <p:cNvSpPr txBox="1">
            <a:spLocks noGrp="1"/>
          </p:cNvSpPr>
          <p:nvPr>
            <p:ph type="subTitle" idx="8"/>
          </p:nvPr>
        </p:nvSpPr>
        <p:spPr>
          <a:xfrm flipH="1">
            <a:off x="3367050" y="3953821"/>
            <a:ext cx="41199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7632450" y="1292725"/>
            <a:ext cx="7983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94" name="Google Shape;194;p13"/>
          <p:cNvSpPr txBox="1">
            <a:spLocks noGrp="1"/>
          </p:cNvSpPr>
          <p:nvPr>
            <p:ph type="title" idx="13" hasCustomPrompt="1"/>
          </p:nvPr>
        </p:nvSpPr>
        <p:spPr>
          <a:xfrm flipH="1">
            <a:off x="7632450" y="2089358"/>
            <a:ext cx="7983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95" name="Google Shape;195;p13"/>
          <p:cNvSpPr txBox="1">
            <a:spLocks noGrp="1"/>
          </p:cNvSpPr>
          <p:nvPr>
            <p:ph type="title" idx="14" hasCustomPrompt="1"/>
          </p:nvPr>
        </p:nvSpPr>
        <p:spPr>
          <a:xfrm flipH="1">
            <a:off x="7632450" y="2885992"/>
            <a:ext cx="7983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96" name="Google Shape;196;p13"/>
          <p:cNvSpPr txBox="1">
            <a:spLocks noGrp="1"/>
          </p:cNvSpPr>
          <p:nvPr>
            <p:ph type="title" idx="15" hasCustomPrompt="1"/>
          </p:nvPr>
        </p:nvSpPr>
        <p:spPr>
          <a:xfrm flipH="1">
            <a:off x="7632450" y="3682625"/>
            <a:ext cx="7983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grpSp>
        <p:nvGrpSpPr>
          <p:cNvPr id="197" name="Google Shape;197;p13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198" name="Google Shape;198;p13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3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3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"/>
          <p:cNvSpPr txBox="1">
            <a:spLocks noGrp="1"/>
          </p:cNvSpPr>
          <p:nvPr>
            <p:ph type="title"/>
          </p:nvPr>
        </p:nvSpPr>
        <p:spPr>
          <a:xfrm>
            <a:off x="713225" y="3287950"/>
            <a:ext cx="4670700" cy="3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07" name="Google Shape;207;p14"/>
          <p:cNvSpPr txBox="1">
            <a:spLocks noGrp="1"/>
          </p:cNvSpPr>
          <p:nvPr>
            <p:ph type="subTitle" idx="1"/>
          </p:nvPr>
        </p:nvSpPr>
        <p:spPr>
          <a:xfrm>
            <a:off x="713225" y="1457375"/>
            <a:ext cx="4670700" cy="17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08" name="Google Shape;208;p14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209" name="Google Shape;209;p14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210" name="Google Shape;210;p14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4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4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4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14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14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4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7" name="Google Shape;217;p14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218" name="Google Shape;218;p14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14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14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4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4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14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14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7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"/>
          <p:cNvSpPr txBox="1">
            <a:spLocks noGrp="1"/>
          </p:cNvSpPr>
          <p:nvPr>
            <p:ph type="title"/>
          </p:nvPr>
        </p:nvSpPr>
        <p:spPr>
          <a:xfrm flipH="1">
            <a:off x="4226275" y="2063125"/>
            <a:ext cx="4204500" cy="130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7" name="Google Shape;227;p15"/>
          <p:cNvSpPr txBox="1">
            <a:spLocks noGrp="1"/>
          </p:cNvSpPr>
          <p:nvPr>
            <p:ph type="subTitle" idx="1"/>
          </p:nvPr>
        </p:nvSpPr>
        <p:spPr>
          <a:xfrm flipH="1">
            <a:off x="5238475" y="3588688"/>
            <a:ext cx="31923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15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890275" y="709850"/>
            <a:ext cx="1540500" cy="10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900"/>
              <a:buNone/>
              <a:defRPr sz="7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grpSp>
        <p:nvGrpSpPr>
          <p:cNvPr id="229" name="Google Shape;229;p15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230" name="Google Shape;230;p15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231" name="Google Shape;231;p15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5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5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15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15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5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5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8" name="Google Shape;238;p15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239" name="Google Shape;239;p15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15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5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5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15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15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5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9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6"/>
          <p:cNvSpPr txBox="1">
            <a:spLocks noGrp="1"/>
          </p:cNvSpPr>
          <p:nvPr>
            <p:ph type="title"/>
          </p:nvPr>
        </p:nvSpPr>
        <p:spPr>
          <a:xfrm>
            <a:off x="713225" y="2064175"/>
            <a:ext cx="4204500" cy="130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8" name="Google Shape;248;p16"/>
          <p:cNvSpPr txBox="1">
            <a:spLocks noGrp="1"/>
          </p:cNvSpPr>
          <p:nvPr>
            <p:ph type="subTitle" idx="1"/>
          </p:nvPr>
        </p:nvSpPr>
        <p:spPr>
          <a:xfrm>
            <a:off x="1219325" y="3588688"/>
            <a:ext cx="31923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16"/>
          <p:cNvSpPr txBox="1">
            <a:spLocks noGrp="1"/>
          </p:cNvSpPr>
          <p:nvPr>
            <p:ph type="title" idx="2" hasCustomPrompt="1"/>
          </p:nvPr>
        </p:nvSpPr>
        <p:spPr>
          <a:xfrm>
            <a:off x="2045225" y="708375"/>
            <a:ext cx="1540500" cy="10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900"/>
              <a:buNone/>
              <a:defRPr sz="7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grpSp>
        <p:nvGrpSpPr>
          <p:cNvPr id="250" name="Google Shape;250;p16"/>
          <p:cNvGrpSpPr/>
          <p:nvPr/>
        </p:nvGrpSpPr>
        <p:grpSpPr>
          <a:xfrm flipH="1"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251" name="Google Shape;251;p16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252" name="Google Shape;252;p16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6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16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16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6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6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6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6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260" name="Google Shape;260;p16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6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6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16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16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6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6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1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7"/>
          <p:cNvSpPr txBox="1">
            <a:spLocks noGrp="1"/>
          </p:cNvSpPr>
          <p:nvPr>
            <p:ph type="title"/>
          </p:nvPr>
        </p:nvSpPr>
        <p:spPr>
          <a:xfrm>
            <a:off x="4226275" y="2063125"/>
            <a:ext cx="4204500" cy="130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9" name="Google Shape;269;p17"/>
          <p:cNvSpPr txBox="1">
            <a:spLocks noGrp="1"/>
          </p:cNvSpPr>
          <p:nvPr>
            <p:ph type="subTitle" idx="1"/>
          </p:nvPr>
        </p:nvSpPr>
        <p:spPr>
          <a:xfrm>
            <a:off x="4732375" y="3587188"/>
            <a:ext cx="31923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17"/>
          <p:cNvSpPr txBox="1">
            <a:spLocks noGrp="1"/>
          </p:cNvSpPr>
          <p:nvPr>
            <p:ph type="title" idx="2" hasCustomPrompt="1"/>
          </p:nvPr>
        </p:nvSpPr>
        <p:spPr>
          <a:xfrm>
            <a:off x="5437225" y="709850"/>
            <a:ext cx="1782600" cy="10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900"/>
              <a:buNone/>
              <a:defRPr sz="7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grpSp>
        <p:nvGrpSpPr>
          <p:cNvPr id="271" name="Google Shape;271;p17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272" name="Google Shape;272;p17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273" name="Google Shape;273;p17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17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17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17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17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17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17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0" name="Google Shape;280;p17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281" name="Google Shape;281;p17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17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17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17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17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17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17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">
  <p:cSld name="CUSTOM_12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8"/>
          <p:cNvSpPr txBox="1">
            <a:spLocks noGrp="1"/>
          </p:cNvSpPr>
          <p:nvPr>
            <p:ph type="title" hasCustomPrompt="1"/>
          </p:nvPr>
        </p:nvSpPr>
        <p:spPr>
          <a:xfrm>
            <a:off x="4838275" y="1999955"/>
            <a:ext cx="35925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290" name="Google Shape;290;p18"/>
          <p:cNvSpPr txBox="1">
            <a:spLocks noGrp="1"/>
          </p:cNvSpPr>
          <p:nvPr>
            <p:ph type="subTitle" idx="1"/>
          </p:nvPr>
        </p:nvSpPr>
        <p:spPr>
          <a:xfrm>
            <a:off x="4838275" y="2776345"/>
            <a:ext cx="3592500" cy="3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18"/>
          <p:cNvSpPr txBox="1">
            <a:spLocks noGrp="1"/>
          </p:cNvSpPr>
          <p:nvPr>
            <p:ph type="title" idx="2" hasCustomPrompt="1"/>
          </p:nvPr>
        </p:nvSpPr>
        <p:spPr>
          <a:xfrm>
            <a:off x="4838275" y="3225485"/>
            <a:ext cx="35925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292" name="Google Shape;292;p18"/>
          <p:cNvSpPr txBox="1">
            <a:spLocks noGrp="1"/>
          </p:cNvSpPr>
          <p:nvPr>
            <p:ph type="subTitle" idx="3"/>
          </p:nvPr>
        </p:nvSpPr>
        <p:spPr>
          <a:xfrm>
            <a:off x="4838275" y="4001875"/>
            <a:ext cx="3592500" cy="3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8"/>
          <p:cNvSpPr txBox="1">
            <a:spLocks noGrp="1"/>
          </p:cNvSpPr>
          <p:nvPr>
            <p:ph type="title" idx="4" hasCustomPrompt="1"/>
          </p:nvPr>
        </p:nvSpPr>
        <p:spPr>
          <a:xfrm>
            <a:off x="4853424" y="774425"/>
            <a:ext cx="35622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294" name="Google Shape;294;p18"/>
          <p:cNvSpPr txBox="1">
            <a:spLocks noGrp="1"/>
          </p:cNvSpPr>
          <p:nvPr>
            <p:ph type="subTitle" idx="5"/>
          </p:nvPr>
        </p:nvSpPr>
        <p:spPr>
          <a:xfrm>
            <a:off x="4853427" y="1550815"/>
            <a:ext cx="3562200" cy="3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95" name="Google Shape;295;p18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296" name="Google Shape;296;p18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297" name="Google Shape;297;p18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18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18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18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18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18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18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4" name="Google Shape;304;p18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305" name="Google Shape;305;p18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18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18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18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18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18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18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13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9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4" name="Google Shape;314;p19"/>
          <p:cNvSpPr txBox="1">
            <a:spLocks noGrp="1"/>
          </p:cNvSpPr>
          <p:nvPr>
            <p:ph type="title" idx="2"/>
          </p:nvPr>
        </p:nvSpPr>
        <p:spPr>
          <a:xfrm>
            <a:off x="3529227" y="2891375"/>
            <a:ext cx="2085600" cy="4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15" name="Google Shape;315;p19"/>
          <p:cNvSpPr txBox="1">
            <a:spLocks noGrp="1"/>
          </p:cNvSpPr>
          <p:nvPr>
            <p:ph type="title" idx="3"/>
          </p:nvPr>
        </p:nvSpPr>
        <p:spPr>
          <a:xfrm>
            <a:off x="3529225" y="3326223"/>
            <a:ext cx="2085600" cy="7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 b="0">
                <a:latin typeface="Actor"/>
                <a:ea typeface="Actor"/>
                <a:cs typeface="Actor"/>
                <a:sym typeface="Acto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16" name="Google Shape;316;p19"/>
          <p:cNvSpPr txBox="1">
            <a:spLocks noGrp="1"/>
          </p:cNvSpPr>
          <p:nvPr>
            <p:ph type="title" idx="4"/>
          </p:nvPr>
        </p:nvSpPr>
        <p:spPr>
          <a:xfrm>
            <a:off x="949771" y="2891525"/>
            <a:ext cx="2085600" cy="4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17" name="Google Shape;317;p19"/>
          <p:cNvSpPr txBox="1">
            <a:spLocks noGrp="1"/>
          </p:cNvSpPr>
          <p:nvPr>
            <p:ph type="title" idx="5"/>
          </p:nvPr>
        </p:nvSpPr>
        <p:spPr>
          <a:xfrm>
            <a:off x="949725" y="3326374"/>
            <a:ext cx="2085600" cy="7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 b="0">
                <a:latin typeface="Actor"/>
                <a:ea typeface="Actor"/>
                <a:cs typeface="Actor"/>
                <a:sym typeface="Acto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18" name="Google Shape;318;p19"/>
          <p:cNvSpPr txBox="1">
            <a:spLocks noGrp="1"/>
          </p:cNvSpPr>
          <p:nvPr>
            <p:ph type="title" idx="6"/>
          </p:nvPr>
        </p:nvSpPr>
        <p:spPr>
          <a:xfrm>
            <a:off x="6108676" y="2891375"/>
            <a:ext cx="2085600" cy="4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19" name="Google Shape;319;p19"/>
          <p:cNvSpPr txBox="1">
            <a:spLocks noGrp="1"/>
          </p:cNvSpPr>
          <p:nvPr>
            <p:ph type="title" idx="7"/>
          </p:nvPr>
        </p:nvSpPr>
        <p:spPr>
          <a:xfrm>
            <a:off x="6108675" y="3326224"/>
            <a:ext cx="2085600" cy="77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 b="0">
                <a:latin typeface="Actor"/>
                <a:ea typeface="Actor"/>
                <a:cs typeface="Actor"/>
                <a:sym typeface="Acto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20" name="Google Shape;320;p19"/>
          <p:cNvSpPr txBox="1">
            <a:spLocks noGrp="1"/>
          </p:cNvSpPr>
          <p:nvPr>
            <p:ph type="title" idx="8" hasCustomPrompt="1"/>
          </p:nvPr>
        </p:nvSpPr>
        <p:spPr>
          <a:xfrm>
            <a:off x="6534775" y="1358006"/>
            <a:ext cx="1233300" cy="53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21" name="Google Shape;321;p19"/>
          <p:cNvSpPr txBox="1">
            <a:spLocks noGrp="1"/>
          </p:cNvSpPr>
          <p:nvPr>
            <p:ph type="title" idx="9" hasCustomPrompt="1"/>
          </p:nvPr>
        </p:nvSpPr>
        <p:spPr>
          <a:xfrm>
            <a:off x="3955381" y="1358006"/>
            <a:ext cx="1233300" cy="53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22" name="Google Shape;322;p19"/>
          <p:cNvSpPr txBox="1">
            <a:spLocks noGrp="1"/>
          </p:cNvSpPr>
          <p:nvPr>
            <p:ph type="title" idx="13" hasCustomPrompt="1"/>
          </p:nvPr>
        </p:nvSpPr>
        <p:spPr>
          <a:xfrm>
            <a:off x="1375897" y="1357994"/>
            <a:ext cx="1233300" cy="53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grpSp>
        <p:nvGrpSpPr>
          <p:cNvPr id="323" name="Google Shape;323;p19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324" name="Google Shape;324;p19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9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9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9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9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9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9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CUSTOM_2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0"/>
          <p:cNvSpPr txBox="1">
            <a:spLocks noGrp="1"/>
          </p:cNvSpPr>
          <p:nvPr>
            <p:ph type="title"/>
          </p:nvPr>
        </p:nvSpPr>
        <p:spPr>
          <a:xfrm>
            <a:off x="3036925" y="1347837"/>
            <a:ext cx="5393700" cy="140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33" name="Google Shape;333;p20"/>
          <p:cNvSpPr txBox="1">
            <a:spLocks noGrp="1"/>
          </p:cNvSpPr>
          <p:nvPr>
            <p:ph type="subTitle" idx="1"/>
          </p:nvPr>
        </p:nvSpPr>
        <p:spPr>
          <a:xfrm>
            <a:off x="4789075" y="2856588"/>
            <a:ext cx="3641700" cy="9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334" name="Google Shape;334;p20"/>
          <p:cNvGrpSpPr/>
          <p:nvPr/>
        </p:nvGrpSpPr>
        <p:grpSpPr>
          <a:xfrm flipH="1"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335" name="Google Shape;335;p20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336" name="Google Shape;336;p20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20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20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20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20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20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20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3" name="Google Shape;343;p20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344" name="Google Shape;344;p20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20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20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20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20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20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20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0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1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53" name="Google Shape;353;p21"/>
          <p:cNvSpPr txBox="1">
            <a:spLocks noGrp="1"/>
          </p:cNvSpPr>
          <p:nvPr>
            <p:ph type="body" idx="1"/>
          </p:nvPr>
        </p:nvSpPr>
        <p:spPr>
          <a:xfrm>
            <a:off x="4081050" y="1759375"/>
            <a:ext cx="4349700" cy="202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4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371600" lvl="2" indent="-323850" rtl="0">
              <a:spcBef>
                <a:spcPts val="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1828800" lvl="3" indent="-323850" rtl="0">
              <a:spcBef>
                <a:spcPts val="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1150" rtl="0">
              <a:spcBef>
                <a:spcPts val="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3657600" lvl="7" indent="-311150" rtl="0">
              <a:spcBef>
                <a:spcPts val="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354" name="Google Shape;354;p21"/>
          <p:cNvGrpSpPr/>
          <p:nvPr/>
        </p:nvGrpSpPr>
        <p:grpSpPr>
          <a:xfrm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355" name="Google Shape;355;p21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1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1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1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1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1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1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5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2"/>
          <p:cNvSpPr txBox="1">
            <a:spLocks noGrp="1"/>
          </p:cNvSpPr>
          <p:nvPr>
            <p:ph type="title"/>
          </p:nvPr>
        </p:nvSpPr>
        <p:spPr>
          <a:xfrm>
            <a:off x="713250" y="1461200"/>
            <a:ext cx="3858600" cy="11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64" name="Google Shape;364;p22"/>
          <p:cNvSpPr txBox="1">
            <a:spLocks noGrp="1"/>
          </p:cNvSpPr>
          <p:nvPr>
            <p:ph type="subTitle" idx="1"/>
          </p:nvPr>
        </p:nvSpPr>
        <p:spPr>
          <a:xfrm>
            <a:off x="713325" y="2865975"/>
            <a:ext cx="3449100" cy="8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65" name="Google Shape;365;p22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366" name="Google Shape;366;p22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367" name="Google Shape;367;p22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22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22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22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22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22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22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4" name="Google Shape;374;p22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375" name="Google Shape;375;p22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22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22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22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22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22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22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7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3"/>
          <p:cNvSpPr txBox="1">
            <a:spLocks noGrp="1"/>
          </p:cNvSpPr>
          <p:nvPr>
            <p:ph type="body" idx="1"/>
          </p:nvPr>
        </p:nvSpPr>
        <p:spPr>
          <a:xfrm>
            <a:off x="699000" y="1152450"/>
            <a:ext cx="7746000" cy="18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4" name="Google Shape;384;p23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385" name="Google Shape;385;p23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386" name="Google Shape;386;p23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3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3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3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3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3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3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4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4"/>
          <p:cNvSpPr txBox="1">
            <a:spLocks noGrp="1"/>
          </p:cNvSpPr>
          <p:nvPr>
            <p:ph type="title"/>
          </p:nvPr>
        </p:nvSpPr>
        <p:spPr>
          <a:xfrm>
            <a:off x="1208850" y="417400"/>
            <a:ext cx="6726300" cy="11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395" name="Google Shape;395;p24"/>
          <p:cNvGrpSpPr/>
          <p:nvPr/>
        </p:nvGrpSpPr>
        <p:grpSpPr>
          <a:xfrm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396" name="Google Shape;396;p24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4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4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4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4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4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4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20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oogle Shape;404;p25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405" name="Google Shape;405;p25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5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5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5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5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5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5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2" name="Google Shape;412;p25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21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oogle Shape;414;p26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415" name="Google Shape;415;p26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6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6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6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6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6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6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2" name="Google Shape;422;p26"/>
          <p:cNvSpPr txBox="1">
            <a:spLocks noGrp="1"/>
          </p:cNvSpPr>
          <p:nvPr>
            <p:ph type="title"/>
          </p:nvPr>
        </p:nvSpPr>
        <p:spPr>
          <a:xfrm>
            <a:off x="713225" y="417400"/>
            <a:ext cx="7717500" cy="11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22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4" name="Google Shape;424;p27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425" name="Google Shape;425;p27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7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7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7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7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7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7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2" name="Google Shape;432;p27"/>
          <p:cNvSpPr txBox="1">
            <a:spLocks noGrp="1"/>
          </p:cNvSpPr>
          <p:nvPr>
            <p:ph type="title"/>
          </p:nvPr>
        </p:nvSpPr>
        <p:spPr>
          <a:xfrm>
            <a:off x="1355700" y="417400"/>
            <a:ext cx="6432600" cy="11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16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8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35" name="Google Shape;435;p28"/>
          <p:cNvSpPr txBox="1">
            <a:spLocks noGrp="1"/>
          </p:cNvSpPr>
          <p:nvPr>
            <p:ph type="title" idx="2"/>
          </p:nvPr>
        </p:nvSpPr>
        <p:spPr>
          <a:xfrm>
            <a:off x="1153063" y="3402175"/>
            <a:ext cx="2162100" cy="4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6" name="Google Shape;436;p28"/>
          <p:cNvSpPr txBox="1">
            <a:spLocks noGrp="1"/>
          </p:cNvSpPr>
          <p:nvPr>
            <p:ph type="subTitle" idx="1"/>
          </p:nvPr>
        </p:nvSpPr>
        <p:spPr>
          <a:xfrm>
            <a:off x="1153111" y="3790650"/>
            <a:ext cx="21621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7" name="Google Shape;437;p28"/>
          <p:cNvSpPr txBox="1">
            <a:spLocks noGrp="1"/>
          </p:cNvSpPr>
          <p:nvPr>
            <p:ph type="title" idx="3"/>
          </p:nvPr>
        </p:nvSpPr>
        <p:spPr>
          <a:xfrm>
            <a:off x="5828837" y="3402175"/>
            <a:ext cx="2162100" cy="4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8" name="Google Shape;438;p28"/>
          <p:cNvSpPr txBox="1">
            <a:spLocks noGrp="1"/>
          </p:cNvSpPr>
          <p:nvPr>
            <p:ph type="subTitle" idx="4"/>
          </p:nvPr>
        </p:nvSpPr>
        <p:spPr>
          <a:xfrm>
            <a:off x="5828838" y="3790650"/>
            <a:ext cx="21621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39" name="Google Shape;439;p28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440" name="Google Shape;440;p28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8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8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8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8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8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8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5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9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9" name="Google Shape;449;p29"/>
          <p:cNvSpPr txBox="1">
            <a:spLocks noGrp="1"/>
          </p:cNvSpPr>
          <p:nvPr>
            <p:ph type="subTitle" idx="1"/>
          </p:nvPr>
        </p:nvSpPr>
        <p:spPr>
          <a:xfrm flipH="1">
            <a:off x="3684971" y="1321875"/>
            <a:ext cx="42801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29"/>
          <p:cNvSpPr txBox="1">
            <a:spLocks noGrp="1"/>
          </p:cNvSpPr>
          <p:nvPr>
            <p:ph type="subTitle" idx="2"/>
          </p:nvPr>
        </p:nvSpPr>
        <p:spPr>
          <a:xfrm flipH="1">
            <a:off x="3689775" y="2347342"/>
            <a:ext cx="42801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1" name="Google Shape;451;p29"/>
          <p:cNvSpPr txBox="1">
            <a:spLocks noGrp="1"/>
          </p:cNvSpPr>
          <p:nvPr>
            <p:ph type="subTitle" idx="3"/>
          </p:nvPr>
        </p:nvSpPr>
        <p:spPr>
          <a:xfrm flipH="1">
            <a:off x="3684971" y="3372812"/>
            <a:ext cx="42801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29"/>
          <p:cNvSpPr txBox="1">
            <a:spLocks noGrp="1"/>
          </p:cNvSpPr>
          <p:nvPr>
            <p:ph type="subTitle" idx="4"/>
          </p:nvPr>
        </p:nvSpPr>
        <p:spPr>
          <a:xfrm flipH="1">
            <a:off x="3690080" y="1682228"/>
            <a:ext cx="4275000" cy="52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3" name="Google Shape;453;p29"/>
          <p:cNvSpPr txBox="1">
            <a:spLocks noGrp="1"/>
          </p:cNvSpPr>
          <p:nvPr>
            <p:ph type="subTitle" idx="5"/>
          </p:nvPr>
        </p:nvSpPr>
        <p:spPr>
          <a:xfrm flipH="1">
            <a:off x="3694875" y="2707673"/>
            <a:ext cx="4275000" cy="52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4" name="Google Shape;454;p29"/>
          <p:cNvSpPr txBox="1">
            <a:spLocks noGrp="1"/>
          </p:cNvSpPr>
          <p:nvPr>
            <p:ph type="subTitle" idx="6"/>
          </p:nvPr>
        </p:nvSpPr>
        <p:spPr>
          <a:xfrm flipH="1">
            <a:off x="3690080" y="3733150"/>
            <a:ext cx="4275000" cy="52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55" name="Google Shape;455;p29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456" name="Google Shape;456;p29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9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9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9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9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9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9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3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0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65" name="Google Shape;465;p30"/>
          <p:cNvSpPr txBox="1">
            <a:spLocks noGrp="1"/>
          </p:cNvSpPr>
          <p:nvPr>
            <p:ph type="title" idx="2"/>
          </p:nvPr>
        </p:nvSpPr>
        <p:spPr>
          <a:xfrm>
            <a:off x="713289" y="1338025"/>
            <a:ext cx="18942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66" name="Google Shape;466;p30"/>
          <p:cNvSpPr txBox="1">
            <a:spLocks noGrp="1"/>
          </p:cNvSpPr>
          <p:nvPr>
            <p:ph type="subTitle" idx="1"/>
          </p:nvPr>
        </p:nvSpPr>
        <p:spPr>
          <a:xfrm>
            <a:off x="713330" y="2079600"/>
            <a:ext cx="18942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30"/>
          <p:cNvSpPr txBox="1">
            <a:spLocks noGrp="1"/>
          </p:cNvSpPr>
          <p:nvPr>
            <p:ph type="title" idx="3"/>
          </p:nvPr>
        </p:nvSpPr>
        <p:spPr>
          <a:xfrm>
            <a:off x="3111025" y="1338025"/>
            <a:ext cx="17700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68" name="Google Shape;468;p30"/>
          <p:cNvSpPr txBox="1">
            <a:spLocks noGrp="1"/>
          </p:cNvSpPr>
          <p:nvPr>
            <p:ph type="subTitle" idx="4"/>
          </p:nvPr>
        </p:nvSpPr>
        <p:spPr>
          <a:xfrm>
            <a:off x="3111025" y="2079600"/>
            <a:ext cx="18942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30"/>
          <p:cNvSpPr txBox="1">
            <a:spLocks noGrp="1"/>
          </p:cNvSpPr>
          <p:nvPr>
            <p:ph type="title" idx="5"/>
          </p:nvPr>
        </p:nvSpPr>
        <p:spPr>
          <a:xfrm>
            <a:off x="713250" y="2946600"/>
            <a:ext cx="18942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70" name="Google Shape;470;p30"/>
          <p:cNvSpPr txBox="1">
            <a:spLocks noGrp="1"/>
          </p:cNvSpPr>
          <p:nvPr>
            <p:ph type="subTitle" idx="6"/>
          </p:nvPr>
        </p:nvSpPr>
        <p:spPr>
          <a:xfrm>
            <a:off x="713330" y="3688175"/>
            <a:ext cx="18942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1" name="Google Shape;471;p30"/>
          <p:cNvSpPr txBox="1">
            <a:spLocks noGrp="1"/>
          </p:cNvSpPr>
          <p:nvPr>
            <p:ph type="title" idx="7"/>
          </p:nvPr>
        </p:nvSpPr>
        <p:spPr>
          <a:xfrm>
            <a:off x="3111025" y="2946600"/>
            <a:ext cx="18942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72" name="Google Shape;472;p30"/>
          <p:cNvSpPr txBox="1">
            <a:spLocks noGrp="1"/>
          </p:cNvSpPr>
          <p:nvPr>
            <p:ph type="subTitle" idx="8"/>
          </p:nvPr>
        </p:nvSpPr>
        <p:spPr>
          <a:xfrm>
            <a:off x="3111025" y="3688175"/>
            <a:ext cx="18942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73" name="Google Shape;473;p30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474" name="Google Shape;474;p30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0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0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0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0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0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0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6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1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83" name="Google Shape;483;p31"/>
          <p:cNvSpPr txBox="1">
            <a:spLocks noGrp="1"/>
          </p:cNvSpPr>
          <p:nvPr>
            <p:ph type="subTitle" idx="1"/>
          </p:nvPr>
        </p:nvSpPr>
        <p:spPr>
          <a:xfrm flipH="1">
            <a:off x="712991" y="1320775"/>
            <a:ext cx="48414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4" name="Google Shape;484;p31"/>
          <p:cNvSpPr txBox="1">
            <a:spLocks noGrp="1"/>
          </p:cNvSpPr>
          <p:nvPr>
            <p:ph type="subTitle" idx="2"/>
          </p:nvPr>
        </p:nvSpPr>
        <p:spPr>
          <a:xfrm flipH="1">
            <a:off x="718425" y="2109489"/>
            <a:ext cx="48414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5" name="Google Shape;485;p31"/>
          <p:cNvSpPr txBox="1">
            <a:spLocks noGrp="1"/>
          </p:cNvSpPr>
          <p:nvPr>
            <p:ph type="subTitle" idx="3"/>
          </p:nvPr>
        </p:nvSpPr>
        <p:spPr>
          <a:xfrm flipH="1">
            <a:off x="712991" y="2898204"/>
            <a:ext cx="48414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6" name="Google Shape;486;p31"/>
          <p:cNvSpPr txBox="1">
            <a:spLocks noGrp="1"/>
          </p:cNvSpPr>
          <p:nvPr>
            <p:ph type="subTitle" idx="4"/>
          </p:nvPr>
        </p:nvSpPr>
        <p:spPr>
          <a:xfrm flipH="1">
            <a:off x="719300" y="1677032"/>
            <a:ext cx="48351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7" name="Google Shape;487;p31"/>
          <p:cNvSpPr txBox="1">
            <a:spLocks noGrp="1"/>
          </p:cNvSpPr>
          <p:nvPr>
            <p:ph type="subTitle" idx="5"/>
          </p:nvPr>
        </p:nvSpPr>
        <p:spPr>
          <a:xfrm flipH="1">
            <a:off x="724725" y="2465746"/>
            <a:ext cx="48351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8" name="Google Shape;488;p31"/>
          <p:cNvSpPr txBox="1">
            <a:spLocks noGrp="1"/>
          </p:cNvSpPr>
          <p:nvPr>
            <p:ph type="subTitle" idx="6"/>
          </p:nvPr>
        </p:nvSpPr>
        <p:spPr>
          <a:xfrm flipH="1">
            <a:off x="719300" y="3254461"/>
            <a:ext cx="48351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9" name="Google Shape;489;p31"/>
          <p:cNvSpPr txBox="1">
            <a:spLocks noGrp="1"/>
          </p:cNvSpPr>
          <p:nvPr>
            <p:ph type="subTitle" idx="7"/>
          </p:nvPr>
        </p:nvSpPr>
        <p:spPr>
          <a:xfrm flipH="1">
            <a:off x="712977" y="3686918"/>
            <a:ext cx="48414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31"/>
          <p:cNvSpPr txBox="1">
            <a:spLocks noGrp="1"/>
          </p:cNvSpPr>
          <p:nvPr>
            <p:ph type="subTitle" idx="8"/>
          </p:nvPr>
        </p:nvSpPr>
        <p:spPr>
          <a:xfrm flipH="1">
            <a:off x="719275" y="4043175"/>
            <a:ext cx="48351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91" name="Google Shape;491;p31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492" name="Google Shape;492;p31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1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1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1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1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1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1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8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2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01" name="Google Shape;501;p32"/>
          <p:cNvSpPr txBox="1">
            <a:spLocks noGrp="1"/>
          </p:cNvSpPr>
          <p:nvPr>
            <p:ph type="title" idx="2"/>
          </p:nvPr>
        </p:nvSpPr>
        <p:spPr>
          <a:xfrm>
            <a:off x="872536" y="1948250"/>
            <a:ext cx="21744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02" name="Google Shape;502;p32"/>
          <p:cNvSpPr txBox="1">
            <a:spLocks noGrp="1"/>
          </p:cNvSpPr>
          <p:nvPr>
            <p:ph type="subTitle" idx="1"/>
          </p:nvPr>
        </p:nvSpPr>
        <p:spPr>
          <a:xfrm>
            <a:off x="872525" y="2326625"/>
            <a:ext cx="21744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3" name="Google Shape;503;p32"/>
          <p:cNvSpPr txBox="1">
            <a:spLocks noGrp="1"/>
          </p:cNvSpPr>
          <p:nvPr>
            <p:ph type="title" idx="3"/>
          </p:nvPr>
        </p:nvSpPr>
        <p:spPr>
          <a:xfrm>
            <a:off x="3484135" y="1948250"/>
            <a:ext cx="21756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04" name="Google Shape;504;p32"/>
          <p:cNvSpPr txBox="1">
            <a:spLocks noGrp="1"/>
          </p:cNvSpPr>
          <p:nvPr>
            <p:ph type="subTitle" idx="4"/>
          </p:nvPr>
        </p:nvSpPr>
        <p:spPr>
          <a:xfrm>
            <a:off x="3484125" y="2326625"/>
            <a:ext cx="21756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5" name="Google Shape;505;p32"/>
          <p:cNvSpPr txBox="1">
            <a:spLocks noGrp="1"/>
          </p:cNvSpPr>
          <p:nvPr>
            <p:ph type="title" idx="5"/>
          </p:nvPr>
        </p:nvSpPr>
        <p:spPr>
          <a:xfrm>
            <a:off x="6095735" y="1948250"/>
            <a:ext cx="21750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06" name="Google Shape;506;p32"/>
          <p:cNvSpPr txBox="1">
            <a:spLocks noGrp="1"/>
          </p:cNvSpPr>
          <p:nvPr>
            <p:ph type="subTitle" idx="6"/>
          </p:nvPr>
        </p:nvSpPr>
        <p:spPr>
          <a:xfrm>
            <a:off x="6095725" y="2326625"/>
            <a:ext cx="2175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7" name="Google Shape;507;p32"/>
          <p:cNvSpPr txBox="1">
            <a:spLocks noGrp="1"/>
          </p:cNvSpPr>
          <p:nvPr>
            <p:ph type="title" idx="7"/>
          </p:nvPr>
        </p:nvSpPr>
        <p:spPr>
          <a:xfrm>
            <a:off x="873273" y="3475575"/>
            <a:ext cx="21744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08" name="Google Shape;508;p32"/>
          <p:cNvSpPr txBox="1">
            <a:spLocks noGrp="1"/>
          </p:cNvSpPr>
          <p:nvPr>
            <p:ph type="subTitle" idx="8"/>
          </p:nvPr>
        </p:nvSpPr>
        <p:spPr>
          <a:xfrm>
            <a:off x="873262" y="3853950"/>
            <a:ext cx="21744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9" name="Google Shape;509;p32"/>
          <p:cNvSpPr txBox="1">
            <a:spLocks noGrp="1"/>
          </p:cNvSpPr>
          <p:nvPr>
            <p:ph type="title" idx="9"/>
          </p:nvPr>
        </p:nvSpPr>
        <p:spPr>
          <a:xfrm>
            <a:off x="3484873" y="3475575"/>
            <a:ext cx="21756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10" name="Google Shape;510;p32"/>
          <p:cNvSpPr txBox="1">
            <a:spLocks noGrp="1"/>
          </p:cNvSpPr>
          <p:nvPr>
            <p:ph type="subTitle" idx="13"/>
          </p:nvPr>
        </p:nvSpPr>
        <p:spPr>
          <a:xfrm>
            <a:off x="3484863" y="3853950"/>
            <a:ext cx="21756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1" name="Google Shape;511;p32"/>
          <p:cNvSpPr txBox="1">
            <a:spLocks noGrp="1"/>
          </p:cNvSpPr>
          <p:nvPr>
            <p:ph type="title" idx="14"/>
          </p:nvPr>
        </p:nvSpPr>
        <p:spPr>
          <a:xfrm>
            <a:off x="6096472" y="3475575"/>
            <a:ext cx="21750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12" name="Google Shape;512;p32"/>
          <p:cNvSpPr txBox="1">
            <a:spLocks noGrp="1"/>
          </p:cNvSpPr>
          <p:nvPr>
            <p:ph type="subTitle" idx="15"/>
          </p:nvPr>
        </p:nvSpPr>
        <p:spPr>
          <a:xfrm>
            <a:off x="6096462" y="3853950"/>
            <a:ext cx="2175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13" name="Google Shape;513;p32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514" name="Google Shape;514;p32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2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2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2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2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2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2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8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3"/>
          <p:cNvSpPr txBox="1">
            <a:spLocks noGrp="1"/>
          </p:cNvSpPr>
          <p:nvPr>
            <p:ph type="title"/>
          </p:nvPr>
        </p:nvSpPr>
        <p:spPr>
          <a:xfrm>
            <a:off x="4536175" y="576075"/>
            <a:ext cx="3894600" cy="9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6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3" name="Google Shape;523;p33"/>
          <p:cNvSpPr txBox="1">
            <a:spLocks noGrp="1"/>
          </p:cNvSpPr>
          <p:nvPr>
            <p:ph type="subTitle" idx="1"/>
          </p:nvPr>
        </p:nvSpPr>
        <p:spPr>
          <a:xfrm>
            <a:off x="4536325" y="1718725"/>
            <a:ext cx="3894600" cy="7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33"/>
          <p:cNvSpPr txBox="1"/>
          <p:nvPr/>
        </p:nvSpPr>
        <p:spPr>
          <a:xfrm>
            <a:off x="5255875" y="3284900"/>
            <a:ext cx="3174900" cy="7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CREDITS</a:t>
            </a:r>
            <a:r>
              <a:rPr lang="en" sz="11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: This presentation template was created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Actor"/>
                <a:ea typeface="Actor"/>
                <a:cs typeface="Actor"/>
                <a:sym typeface="Acto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, and includes icons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Actor"/>
                <a:ea typeface="Actor"/>
                <a:cs typeface="Actor"/>
                <a:sym typeface="Acto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, and infographics &amp; images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Actor"/>
                <a:ea typeface="Actor"/>
                <a:cs typeface="Actor"/>
                <a:sym typeface="Acto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1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 </a:t>
            </a:r>
            <a:endParaRPr sz="1100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525" name="Google Shape;525;p33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526" name="Google Shape;526;p33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527" name="Google Shape;527;p33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33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33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33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33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33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33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4" name="Google Shape;534;p33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535" name="Google Shape;535;p33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33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33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33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33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33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33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"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3" name="Google Shape;543;p34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544" name="Google Shape;544;p34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545" name="Google Shape;545;p34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34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34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34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34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34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34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2" name="Google Shape;552;p34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553" name="Google Shape;553;p34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34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4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34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34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34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34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4_1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1" name="Google Shape;561;p35"/>
          <p:cNvGrpSpPr/>
          <p:nvPr/>
        </p:nvGrpSpPr>
        <p:grpSpPr>
          <a:xfrm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562" name="Google Shape;562;p35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5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5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5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5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5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5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3F3F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0875" y="418450"/>
            <a:ext cx="7746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0875" y="1152475"/>
            <a:ext cx="7746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ctor"/>
              <a:buChar char="●"/>
              <a:defRPr sz="18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dowbor.org/wp-content/uploads/2016/06/Dowbor_A-captura-do-poder-pelo-sistema-corporativo.pdf" TargetMode="External"/><Relationship Id="rId3" Type="http://schemas.openxmlformats.org/officeDocument/2006/relationships/hyperlink" Target="https://gtagenda2030.org.br/relatorio-luz/relatorio-luz-2022/" TargetMode="External"/><Relationship Id="rId7" Type="http://schemas.openxmlformats.org/officeDocument/2006/relationships/hyperlink" Target="https://www.iecs.org.ar/wp-content/uploads/tabaco-brasil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reakfreefromplastic.org/wp-content/uploads/2021/10/BRAND-AUDIT-REPORT-2021.pdf" TargetMode="External"/><Relationship Id="rId5" Type="http://schemas.openxmlformats.org/officeDocument/2006/relationships/hyperlink" Target="http://changingmarkets.org/wp-content/uploads/2021/01/TalkingTrash_FullVersion.pdf" TargetMode="External"/><Relationship Id="rId10" Type="http://schemas.openxmlformats.org/officeDocument/2006/relationships/hyperlink" Target="https://actbr.org.br/reforma-tributaria" TargetMode="External"/><Relationship Id="rId4" Type="http://schemas.openxmlformats.org/officeDocument/2006/relationships/hyperlink" Target="https://tabaco.ensp.fiocruz.br/sites/default/files/001414.pdf" TargetMode="External"/><Relationship Id="rId9" Type="http://schemas.openxmlformats.org/officeDocument/2006/relationships/hyperlink" Target="http://dowbor.org/2012/02/a-rede-do-poder-corporativo-mundial-7.htm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36"/>
          <p:cNvSpPr txBox="1">
            <a:spLocks noGrp="1"/>
          </p:cNvSpPr>
          <p:nvPr>
            <p:ph type="ctrTitle"/>
          </p:nvPr>
        </p:nvSpPr>
        <p:spPr>
          <a:xfrm>
            <a:off x="713225" y="1000150"/>
            <a:ext cx="7195800" cy="22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dirty="0">
                <a:latin typeface="Inter Black"/>
                <a:ea typeface="Inter Black"/>
                <a:cs typeface="Inter Black"/>
                <a:sym typeface="Inter Black"/>
              </a:rPr>
              <a:t>Captura corporativa das instâncias e governos:</a:t>
            </a:r>
            <a:endParaRPr sz="3800" dirty="0">
              <a:latin typeface="Inter Black"/>
              <a:ea typeface="Inter Black"/>
              <a:cs typeface="Inter Black"/>
              <a:sym typeface="Int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800" dirty="0">
              <a:latin typeface="Inter Black"/>
              <a:ea typeface="Inter Black"/>
              <a:cs typeface="Inter Black"/>
              <a:sym typeface="Int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rgbClr val="434343"/>
                </a:solidFill>
                <a:latin typeface="Inter Black"/>
                <a:ea typeface="Inter Black"/>
                <a:cs typeface="Inter Black"/>
                <a:sym typeface="Inter Black"/>
              </a:rPr>
              <a:t>ESG para beneficiar quem?</a:t>
            </a:r>
            <a:endParaRPr sz="2800" b="1" dirty="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74" name="Google Shape;574;p36"/>
          <p:cNvSpPr txBox="1">
            <a:spLocks noGrp="1"/>
          </p:cNvSpPr>
          <p:nvPr>
            <p:ph type="subTitle" idx="1"/>
          </p:nvPr>
        </p:nvSpPr>
        <p:spPr>
          <a:xfrm>
            <a:off x="713225" y="3469950"/>
            <a:ext cx="2753400" cy="82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/>
              <a:t>Mônica Andreis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/>
              <a:t>ACT Promoção da Saúde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monica.andreis@actbr.org.br</a:t>
            </a:r>
            <a:endParaRPr/>
          </a:p>
        </p:txBody>
      </p:sp>
      <p:cxnSp>
        <p:nvCxnSpPr>
          <p:cNvPr id="575" name="Google Shape;575;p36"/>
          <p:cNvCxnSpPr/>
          <p:nvPr/>
        </p:nvCxnSpPr>
        <p:spPr>
          <a:xfrm>
            <a:off x="829750" y="3293850"/>
            <a:ext cx="3411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80;p37">
            <a:extLst>
              <a:ext uri="{FF2B5EF4-FFF2-40B4-BE49-F238E27FC236}">
                <a16:creationId xmlns:a16="http://schemas.microsoft.com/office/drawing/2014/main" id="{C48C63D5-DF77-CCB2-2830-C018767BF02A}"/>
              </a:ext>
            </a:extLst>
          </p:cNvPr>
          <p:cNvSpPr txBox="1">
            <a:spLocks/>
          </p:cNvSpPr>
          <p:nvPr/>
        </p:nvSpPr>
        <p:spPr>
          <a:xfrm>
            <a:off x="713225" y="719650"/>
            <a:ext cx="7195800" cy="6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 Black"/>
              <a:buNone/>
              <a:defRPr sz="4000" b="0" i="0" u="none" strike="noStrike" cap="none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 Black"/>
              <a:buNone/>
              <a:defRPr sz="3600" b="0" i="0" u="none" strike="noStrike" cap="none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 Black"/>
              <a:buNone/>
              <a:defRPr sz="3600" b="0" i="0" u="none" strike="noStrike" cap="none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 Black"/>
              <a:buNone/>
              <a:defRPr sz="3600" b="0" i="0" u="none" strike="noStrike" cap="none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 Black"/>
              <a:buNone/>
              <a:defRPr sz="3600" b="0" i="0" u="none" strike="noStrike" cap="none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 Black"/>
              <a:buNone/>
              <a:defRPr sz="3600" b="0" i="0" u="none" strike="noStrike" cap="none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 Black"/>
              <a:buNone/>
              <a:defRPr sz="3600" b="0" i="0" u="none" strike="noStrike" cap="none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 Black"/>
              <a:buNone/>
              <a:defRPr sz="3600" b="0" i="0" u="none" strike="noStrike" cap="none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 Black"/>
              <a:buNone/>
              <a:defRPr sz="3600" b="0" i="0" u="none" strike="noStrike" cap="none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9pPr>
          </a:lstStyle>
          <a:p>
            <a:r>
              <a:rPr lang="pt-BR" sz="2400"/>
              <a:t>Iniciativas de ESG e</a:t>
            </a:r>
          </a:p>
          <a:p>
            <a:r>
              <a:rPr lang="pt-BR" sz="2400"/>
              <a:t>Responsabilidade Social Corporativa (RSC)</a:t>
            </a:r>
            <a:endParaRPr lang="pt-BR" sz="2400" b="1" dirty="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" name="Google Shape;581;p37">
            <a:extLst>
              <a:ext uri="{FF2B5EF4-FFF2-40B4-BE49-F238E27FC236}">
                <a16:creationId xmlns:a16="http://schemas.microsoft.com/office/drawing/2014/main" id="{86DEFAEB-83C4-3E5C-2B77-7F2726FA90C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88279" y="1574451"/>
            <a:ext cx="8292385" cy="27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317500">
              <a:spcBef>
                <a:spcPts val="1000"/>
              </a:spcBef>
              <a:buSzPts val="1400"/>
              <a:buFont typeface="Calibri"/>
              <a:buChar char="●"/>
            </a:pPr>
            <a:r>
              <a:rPr lang="pt-BR" dirty="0">
                <a:solidFill>
                  <a:srgbClr val="0C3C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setor privado tem se preocupado em incorporar o conceito ESG (Environmental, Social and Governance/ Ambiental, Social e Governança), ligado à práticas de sustentabilidade empresarial, porém ainda influenciado de forma marcante pelo mercado financeiro e pela busca de geração de valor das empresas. </a:t>
            </a:r>
          </a:p>
          <a:p>
            <a:pPr indent="-317500">
              <a:spcBef>
                <a:spcPts val="1000"/>
              </a:spcBef>
              <a:buSzPts val="1400"/>
              <a:buFont typeface="Calibri"/>
              <a:buChar char="●"/>
            </a:pPr>
            <a:r>
              <a:rPr lang="pt-BR" dirty="0">
                <a:solidFill>
                  <a:srgbClr val="0C3C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Iniciativas de responsabilidade social corporativa também têm sido adotadas mas muitas vezes com baixo impacto socioambiental, por isso sendo consideradas práticas de “</a:t>
            </a:r>
            <a:r>
              <a:rPr lang="pt-BR" dirty="0" err="1">
                <a:solidFill>
                  <a:srgbClr val="0C3C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greenwashing</a:t>
            </a:r>
            <a:r>
              <a:rPr lang="pt-BR" dirty="0">
                <a:solidFill>
                  <a:srgbClr val="0C3C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”, buscando melhorar a imagem da empresa</a:t>
            </a:r>
          </a:p>
          <a:p>
            <a:pPr indent="-317500">
              <a:spcBef>
                <a:spcPts val="1000"/>
              </a:spcBef>
              <a:buSzPts val="1400"/>
              <a:buFont typeface="Calibri"/>
              <a:buChar char="●"/>
            </a:pPr>
            <a:r>
              <a:rPr lang="pt-BR" dirty="0">
                <a:solidFill>
                  <a:srgbClr val="0C3C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importante que se discuta e se implementem </a:t>
            </a:r>
            <a:r>
              <a:rPr lang="pt-BR" dirty="0">
                <a:solidFill>
                  <a:srgbClr val="0C3C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iniciativas sustentáveis, mas também é necessário um olhar crítico a respeito de como o setor privado se apropria de tais conceitos sem alterar de fato suas práticas, produtos, políticas, governança e modelo de negócios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161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7"/>
          <p:cNvSpPr txBox="1">
            <a:spLocks noGrp="1"/>
          </p:cNvSpPr>
          <p:nvPr>
            <p:ph type="ctrTitle"/>
          </p:nvPr>
        </p:nvSpPr>
        <p:spPr>
          <a:xfrm>
            <a:off x="729554" y="492078"/>
            <a:ext cx="7195800" cy="6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Inter Black"/>
                <a:ea typeface="Inter Black"/>
                <a:cs typeface="Inter Black"/>
                <a:sym typeface="Inter Black"/>
              </a:rPr>
              <a:t>Iniciativas de ESG e</a:t>
            </a:r>
            <a:endParaRPr sz="2400" dirty="0">
              <a:latin typeface="Inter Black"/>
              <a:ea typeface="Inter Black"/>
              <a:cs typeface="Inter Black"/>
              <a:sym typeface="Inter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Inter Black"/>
                <a:ea typeface="Inter Black"/>
                <a:cs typeface="Inter Black"/>
                <a:sym typeface="Inter Black"/>
              </a:rPr>
              <a:t>Responsabilidade Social Corporativa (RSC)</a:t>
            </a:r>
            <a:endParaRPr sz="2400" b="1" dirty="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81" name="Google Shape;581;p37"/>
          <p:cNvSpPr txBox="1">
            <a:spLocks noGrp="1"/>
          </p:cNvSpPr>
          <p:nvPr>
            <p:ph type="subTitle" idx="1"/>
          </p:nvPr>
        </p:nvSpPr>
        <p:spPr>
          <a:xfrm>
            <a:off x="436789" y="1362179"/>
            <a:ext cx="8270421" cy="27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Iniciativas de ESG e RSC têm sido alardeadas mesmo quando partem de indústrias que fabricam e promovem produtos nocivos para a saúde das pessoas e planeta; o</a:t>
            </a: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 consumo destes produtos causa impactos diretos em diversas metas da Agenda, especialmente para grupos populacionais mais vulneráveis.</a:t>
            </a: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A maior parte das iniciativas de ESG e RSC dessas empresas traz pouco ou nenhum progresso para o desenvolvimento sustentável, mas são fortemente publicizadas.</a:t>
            </a:r>
          </a:p>
          <a:p>
            <a:pPr indent="-317500">
              <a:spcBef>
                <a:spcPts val="1000"/>
              </a:spcBef>
              <a:buSzPts val="1400"/>
              <a:buFont typeface="Calibri"/>
              <a:buChar char="●"/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táticas de RSC através da promoção e divulgação de medidas de sustentabilidade tornou-se uma ferramenta estratégica para diminuir a percepção das consequências negativas geradas por determinadas empresas</a:t>
            </a:r>
          </a:p>
          <a:p>
            <a:pPr indent="-317500">
              <a:spcBef>
                <a:spcPts val="1000"/>
              </a:spcBef>
              <a:buSzPts val="1400"/>
              <a:buFont typeface="Calibri"/>
              <a:buChar char="●"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Os investimentos e iniciativas efetivas do estado e do mercado privado, no entanto, têm ficado muito abaixo do necessário para se alcançar as metas da Agenda 2030</a:t>
            </a:r>
          </a:p>
          <a:p>
            <a:pPr indent="-317500">
              <a:spcBef>
                <a:spcPts val="1000"/>
              </a:spcBef>
              <a:buSzPts val="1400"/>
              <a:buFont typeface="Calibri"/>
              <a:buChar char="●"/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9700" lvl="0" indent="0" algn="l" rtl="0">
              <a:spcBef>
                <a:spcPts val="1000"/>
              </a:spcBef>
              <a:spcAft>
                <a:spcPts val="0"/>
              </a:spcAft>
              <a:buSzPts val="1400"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38"/>
          <p:cNvSpPr txBox="1">
            <a:spLocks noGrp="1"/>
          </p:cNvSpPr>
          <p:nvPr>
            <p:ph type="ctrTitle"/>
          </p:nvPr>
        </p:nvSpPr>
        <p:spPr>
          <a:xfrm>
            <a:off x="713225" y="719650"/>
            <a:ext cx="7195800" cy="6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Inter Black"/>
                <a:ea typeface="Inter Black"/>
                <a:cs typeface="Inter Black"/>
                <a:sym typeface="Inter Black"/>
              </a:rPr>
              <a:t>Exemplo 1: Indústria do Tabaco</a:t>
            </a:r>
            <a:endParaRPr sz="2400" b="1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88" name="Google Shape;588;p38"/>
          <p:cNvSpPr txBox="1">
            <a:spLocks noGrp="1"/>
          </p:cNvSpPr>
          <p:nvPr>
            <p:ph type="subTitle" idx="1"/>
          </p:nvPr>
        </p:nvSpPr>
        <p:spPr>
          <a:xfrm>
            <a:off x="729150" y="1449150"/>
            <a:ext cx="3813000" cy="31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 dirty="0">
                <a:latin typeface="Calibri"/>
                <a:ea typeface="Calibri"/>
                <a:cs typeface="Calibri"/>
                <a:sym typeface="Calibri"/>
              </a:rPr>
              <a:t>No início da pandemia, a Philip Morris (PMI) divulgou amplamente a doação de máscaras cirúrgicas.                                              </a:t>
            </a: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 dirty="0">
                <a:latin typeface="Calibri"/>
                <a:ea typeface="Calibri"/>
                <a:cs typeface="Calibri"/>
                <a:sym typeface="Calibri"/>
              </a:rPr>
              <a:t>                                                    </a:t>
            </a: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 dirty="0">
                <a:latin typeface="Calibri"/>
                <a:ea typeface="Calibri"/>
                <a:cs typeface="Calibri"/>
                <a:sym typeface="Calibri"/>
              </a:rPr>
              <a:t>A PMI também divulga o projeto </a:t>
            </a:r>
            <a:r>
              <a:rPr lang="en" sz="1400" i="1" dirty="0">
                <a:latin typeface="Calibri"/>
                <a:ea typeface="Calibri"/>
                <a:cs typeface="Calibri"/>
                <a:sym typeface="Calibri"/>
              </a:rPr>
              <a:t>Agricultural Labor Practices </a:t>
            </a:r>
            <a:r>
              <a:rPr lang="en" sz="1400" dirty="0">
                <a:latin typeface="Calibri"/>
                <a:ea typeface="Calibri"/>
                <a:cs typeface="Calibri"/>
                <a:sym typeface="Calibri"/>
              </a:rPr>
              <a:t>(ALP), teoricamente voltado para a promoção de práticas sustentáveis na fumicultura.</a:t>
            </a: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9" name="Google Shape;589;p38"/>
          <p:cNvCxnSpPr/>
          <p:nvPr/>
        </p:nvCxnSpPr>
        <p:spPr>
          <a:xfrm>
            <a:off x="829750" y="1321750"/>
            <a:ext cx="3411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0" name="Google Shape;590;p38"/>
          <p:cNvSpPr txBox="1">
            <a:spLocks noGrp="1"/>
          </p:cNvSpPr>
          <p:nvPr>
            <p:ph type="subTitle" idx="1"/>
          </p:nvPr>
        </p:nvSpPr>
        <p:spPr>
          <a:xfrm>
            <a:off x="5024869" y="1449150"/>
            <a:ext cx="3813000" cy="31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 dirty="0">
                <a:latin typeface="Calibri"/>
                <a:ea typeface="Calibri"/>
                <a:cs typeface="Calibri"/>
                <a:sym typeface="Calibri"/>
              </a:rPr>
              <a:t>O investimento nessa ação, no entanto, é irrelevante comparado aos </a:t>
            </a:r>
            <a:r>
              <a:rPr lang="en" sz="1400" b="1" dirty="0">
                <a:latin typeface="Calibri"/>
                <a:ea typeface="Calibri"/>
                <a:cs typeface="Calibri"/>
                <a:sym typeface="Calibri"/>
              </a:rPr>
              <a:t>R$ 92 bilhões de reais </a:t>
            </a:r>
            <a:r>
              <a:rPr lang="en" sz="1400" dirty="0">
                <a:latin typeface="Calibri"/>
                <a:ea typeface="Calibri"/>
                <a:cs typeface="Calibri"/>
                <a:sym typeface="Calibri"/>
              </a:rPr>
              <a:t>que o tabagismo custa anualmente.</a:t>
            </a: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 dirty="0">
                <a:latin typeface="Calibri"/>
                <a:ea typeface="Calibri"/>
                <a:cs typeface="Calibri"/>
                <a:sym typeface="Calibri"/>
              </a:rPr>
              <a:t>Na prática, a empresa acumula autuações por questões trabalhistas e são registrados casos de </a:t>
            </a:r>
            <a:r>
              <a:rPr lang="en" sz="1400" b="1" dirty="0">
                <a:latin typeface="Calibri"/>
                <a:ea typeface="Calibri"/>
                <a:cs typeface="Calibri"/>
                <a:sym typeface="Calibri"/>
              </a:rPr>
              <a:t>trabalho infantil, intoxicação e vasto uso de agrotóxicos</a:t>
            </a:r>
            <a:r>
              <a:rPr lang="en" sz="14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1" name="Google Shape;591;p38"/>
          <p:cNvCxnSpPr/>
          <p:nvPr/>
        </p:nvCxnSpPr>
        <p:spPr>
          <a:xfrm>
            <a:off x="4449525" y="1775725"/>
            <a:ext cx="347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92" name="Google Shape;592;p38"/>
          <p:cNvSpPr/>
          <p:nvPr/>
        </p:nvSpPr>
        <p:spPr>
          <a:xfrm>
            <a:off x="4542150" y="1734900"/>
            <a:ext cx="341100" cy="183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C3B1"/>
              </a:solidFill>
            </a:endParaRPr>
          </a:p>
        </p:txBody>
      </p:sp>
      <p:sp>
        <p:nvSpPr>
          <p:cNvPr id="593" name="Google Shape;593;p38"/>
          <p:cNvSpPr/>
          <p:nvPr/>
        </p:nvSpPr>
        <p:spPr>
          <a:xfrm>
            <a:off x="4542150" y="2856800"/>
            <a:ext cx="341100" cy="183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C3B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59A1DA5-B1AB-AB1E-05E1-73185C23A98A}"/>
              </a:ext>
            </a:extLst>
          </p:cNvPr>
          <p:cNvSpPr txBox="1"/>
          <p:nvPr/>
        </p:nvSpPr>
        <p:spPr>
          <a:xfrm>
            <a:off x="1487453" y="3978700"/>
            <a:ext cx="5924144" cy="866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pt-BR" sz="1200" dirty="0">
                <a:latin typeface="Inter Black"/>
                <a:ea typeface="Inter Black"/>
                <a:cs typeface="Inter Black"/>
                <a:sym typeface="Inter Black"/>
              </a:rPr>
              <a:t>Convenção-Quadro para o Controle do Tabaco</a:t>
            </a:r>
            <a:endParaRPr lang="pt-BR"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400" i="1" dirty="0">
                <a:latin typeface="Calibri"/>
                <a:ea typeface="Calibri"/>
                <a:cs typeface="Calibri"/>
                <a:sym typeface="Calibri"/>
              </a:rPr>
              <a:t>“Existe um conflito fundamental e irreconciliável entre os interesses da indústria do tabaco e os interesses das políticas de saúde pública.”</a:t>
            </a:r>
            <a:r>
              <a:rPr lang="pt-BR" sz="1400" dirty="0">
                <a:latin typeface="Calibri"/>
                <a:ea typeface="Calibri"/>
                <a:cs typeface="Calibri"/>
                <a:sym typeface="Calibri"/>
              </a:rPr>
              <a:t>   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40"/>
          <p:cNvSpPr txBox="1">
            <a:spLocks noGrp="1"/>
          </p:cNvSpPr>
          <p:nvPr>
            <p:ph type="ctrTitle"/>
          </p:nvPr>
        </p:nvSpPr>
        <p:spPr>
          <a:xfrm>
            <a:off x="713225" y="719650"/>
            <a:ext cx="7195800" cy="6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Inter Black"/>
                <a:ea typeface="Inter Black"/>
                <a:cs typeface="Inter Black"/>
                <a:sym typeface="Inter Black"/>
              </a:rPr>
              <a:t>Exemplo 2: Indústria de Bebidas Adoçadas</a:t>
            </a:r>
            <a:endParaRPr sz="2400" b="1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8" name="Google Shape;608;p40"/>
          <p:cNvSpPr txBox="1">
            <a:spLocks noGrp="1"/>
          </p:cNvSpPr>
          <p:nvPr>
            <p:ph type="subTitle" idx="1"/>
          </p:nvPr>
        </p:nvSpPr>
        <p:spPr>
          <a:xfrm>
            <a:off x="729150" y="1449150"/>
            <a:ext cx="3813000" cy="31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 i="1">
                <a:latin typeface="Calibri"/>
                <a:ea typeface="Calibri"/>
                <a:cs typeface="Calibri"/>
                <a:sym typeface="Calibri"/>
              </a:rPr>
              <a:t>Mundo Sem Resíduos,</a:t>
            </a: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 uma iniciativa voluntária da Coca-Cola, faz grandes promessas relativas à reciclagem e sustentabilidade.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Na década de 1990, a Coca-Cola estabeleceu uma meta de ter suas garrafas fabricadas com 25% de plástico reciclado.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                                                   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9" name="Google Shape;609;p40"/>
          <p:cNvCxnSpPr/>
          <p:nvPr/>
        </p:nvCxnSpPr>
        <p:spPr>
          <a:xfrm>
            <a:off x="829750" y="1321750"/>
            <a:ext cx="3411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0" name="Google Shape;610;p40"/>
          <p:cNvSpPr txBox="1">
            <a:spLocks noGrp="1"/>
          </p:cNvSpPr>
          <p:nvPr>
            <p:ph type="subTitle" idx="1"/>
          </p:nvPr>
        </p:nvSpPr>
        <p:spPr>
          <a:xfrm>
            <a:off x="5024869" y="1449150"/>
            <a:ext cx="3813000" cy="31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A Coca-Cola é a </a:t>
            </a:r>
            <a:r>
              <a:rPr lang="en" sz="1400" b="1">
                <a:latin typeface="Calibri"/>
                <a:ea typeface="Calibri"/>
                <a:cs typeface="Calibri"/>
                <a:sym typeface="Calibri"/>
              </a:rPr>
              <a:t>líder isolada em poluição plástica</a:t>
            </a: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 e sua iniciativa não é suficiente para mitigar o problema.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Essa meta </a:t>
            </a:r>
            <a:r>
              <a:rPr lang="en" sz="1400" b="1">
                <a:latin typeface="Calibri"/>
                <a:ea typeface="Calibri"/>
                <a:cs typeface="Calibri"/>
                <a:sym typeface="Calibri"/>
              </a:rPr>
              <a:t>não foi obtida até hoje</a:t>
            </a: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11" name="Google Shape;611;p40"/>
          <p:cNvCxnSpPr/>
          <p:nvPr/>
        </p:nvCxnSpPr>
        <p:spPr>
          <a:xfrm>
            <a:off x="4449525" y="1775725"/>
            <a:ext cx="347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12" name="Google Shape;612;p40"/>
          <p:cNvSpPr/>
          <p:nvPr/>
        </p:nvSpPr>
        <p:spPr>
          <a:xfrm>
            <a:off x="4542150" y="1734900"/>
            <a:ext cx="341100" cy="183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C3B1"/>
              </a:solidFill>
            </a:endParaRPr>
          </a:p>
        </p:txBody>
      </p:sp>
      <p:sp>
        <p:nvSpPr>
          <p:cNvPr id="613" name="Google Shape;613;p40"/>
          <p:cNvSpPr/>
          <p:nvPr/>
        </p:nvSpPr>
        <p:spPr>
          <a:xfrm>
            <a:off x="4542150" y="2856800"/>
            <a:ext cx="341100" cy="183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C3B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1"/>
          <p:cNvSpPr txBox="1">
            <a:spLocks noGrp="1"/>
          </p:cNvSpPr>
          <p:nvPr>
            <p:ph type="ctrTitle"/>
          </p:nvPr>
        </p:nvSpPr>
        <p:spPr>
          <a:xfrm>
            <a:off x="713225" y="719650"/>
            <a:ext cx="7932754" cy="6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Inter Black"/>
                <a:ea typeface="Inter Black"/>
                <a:cs typeface="Inter Black"/>
                <a:sym typeface="Inter Black"/>
              </a:rPr>
              <a:t>Que benefícios essas iniciativas estão trazendo?</a:t>
            </a:r>
            <a:endParaRPr sz="2400" b="1" dirty="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9" name="Google Shape;619;p41"/>
          <p:cNvSpPr txBox="1">
            <a:spLocks noGrp="1"/>
          </p:cNvSpPr>
          <p:nvPr>
            <p:ph type="subTitle" idx="1"/>
          </p:nvPr>
        </p:nvSpPr>
        <p:spPr>
          <a:xfrm>
            <a:off x="713225" y="1204200"/>
            <a:ext cx="8047054" cy="27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Ao realizarem ações que não trazem mudanças efetivas, mas que servem como instrumentos de marketing, </a:t>
            </a:r>
            <a:r>
              <a:rPr lang="en" b="1" dirty="0">
                <a:latin typeface="Calibri"/>
                <a:ea typeface="Calibri"/>
                <a:cs typeface="Calibri"/>
                <a:sym typeface="Calibri"/>
              </a:rPr>
              <a:t>as indústrias de produtos nocivos e com externalidades negativas tentam se distanciar da imagem de “causadoras do problema”</a:t>
            </a: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 e passam a tentar ser vistas como “parte da solução”.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Para o desenvolvimento sustentável, como vimos, essas iniciativas </a:t>
            </a:r>
            <a:r>
              <a:rPr lang="en" b="1" dirty="0">
                <a:latin typeface="Calibri"/>
                <a:ea typeface="Calibri"/>
                <a:cs typeface="Calibri"/>
                <a:sym typeface="Calibri"/>
              </a:rPr>
              <a:t>não são suficientes</a:t>
            </a: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No entanto, para as próprias empresas, </a:t>
            </a:r>
            <a:r>
              <a:rPr lang="en" b="1" dirty="0">
                <a:latin typeface="Calibri"/>
                <a:ea typeface="Calibri"/>
                <a:cs typeface="Calibri"/>
                <a:sym typeface="Calibri"/>
              </a:rPr>
              <a:t>várias são as vantagens</a:t>
            </a: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Aft>
                <a:spcPts val="0"/>
              </a:spcAft>
              <a:buNone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	1. Melhora da imagem corporativa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Aft>
                <a:spcPts val="0"/>
              </a:spcAft>
              <a:buNone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	2. Instrumento de propaganda e marketing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Aft>
                <a:spcPts val="0"/>
              </a:spcAft>
              <a:buNone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	3. Maior valor de mercado</a:t>
            </a:r>
          </a:p>
          <a:p>
            <a:pPr marL="0" lvl="0" indent="0" algn="l" rtl="0">
              <a:spcAft>
                <a:spcPts val="0"/>
              </a:spcAft>
              <a:buNone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	4. Justificativa para tentar participar da elaboração de políticas públicas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6FA156E-FC83-7B74-6974-D84F6D2F09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3594" y="601847"/>
            <a:ext cx="7736811" cy="688800"/>
          </a:xfrm>
        </p:spPr>
        <p:txBody>
          <a:bodyPr/>
          <a:lstStyle/>
          <a:p>
            <a:r>
              <a:rPr lang="en" sz="2400" dirty="0">
                <a:latin typeface="Inter Black"/>
                <a:ea typeface="Inter Black"/>
                <a:cs typeface="Inter Black"/>
                <a:sym typeface="Inter Black"/>
              </a:rPr>
              <a:t>Captura corporativa das instâncias e governos</a:t>
            </a:r>
          </a:p>
          <a:p>
            <a:endParaRPr lang="en" sz="2400" dirty="0">
              <a:latin typeface="Inter Black"/>
              <a:ea typeface="Inter Black"/>
              <a:sym typeface="Inter Black"/>
            </a:endParaRPr>
          </a:p>
          <a:p>
            <a:endParaRPr lang="pt-BR" sz="2400" dirty="0">
              <a:latin typeface="HGSoeiKakugothicUB" panose="020B0400000000000000" pitchFamily="49" charset="-128"/>
              <a:ea typeface="HGSoeiKakugothicUB" panose="020B0400000000000000" pitchFamily="49" charset="-128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BE1F746-38B4-1D75-A99D-BA89EEA324BD}"/>
              </a:ext>
            </a:extLst>
          </p:cNvPr>
          <p:cNvSpPr txBox="1"/>
          <p:nvPr/>
        </p:nvSpPr>
        <p:spPr>
          <a:xfrm>
            <a:off x="481693" y="1499507"/>
            <a:ext cx="843370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Há influência assimétrica em relação a outros atores sociais, por parte de empresas privadas ou entidades representativas do setor, sobre os processos e instâncias de tomada de decisão dos poderes públicos, de forma a beneficiar seus próprios interesses, muitas vezes em detrimento do interesse público, resultando também em </a:t>
            </a:r>
            <a:r>
              <a:rPr lang="pt-BR" sz="16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maior concentração econômica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737 grupos apenas controlam 80% do mundo corporativo, sendo que, destes, 147 controla 40%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69 das 100 principais entidades econômicas do mundo são empresas e só 31 são países</a:t>
            </a:r>
            <a:endParaRPr lang="pt-BR" sz="16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sz="16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Com maior influência econômica e política, ameaçam retirar apoio ao governo/legisladores ou deixar o município/estado/país a cada tentativa de avanço regulatório ou ajuste de políticas fiscais, no sentido de buscar uma sociedade mais solidária, saudável e sustentável</a:t>
            </a:r>
            <a:endParaRPr lang="pt-B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379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42"/>
          <p:cNvSpPr txBox="1">
            <a:spLocks noGrp="1"/>
          </p:cNvSpPr>
          <p:nvPr>
            <p:ph type="ctrTitle"/>
          </p:nvPr>
        </p:nvSpPr>
        <p:spPr>
          <a:xfrm>
            <a:off x="615254" y="499215"/>
            <a:ext cx="7195800" cy="6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Inter Black"/>
                <a:ea typeface="Inter Black"/>
                <a:cs typeface="Inter Black"/>
                <a:sym typeface="Inter Black"/>
              </a:rPr>
              <a:t>Como garantir que as empresas de produtos nocivos mudem suas práticas?</a:t>
            </a:r>
            <a:endParaRPr sz="2400" b="1" dirty="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6" name="Google Shape;626;p42"/>
          <p:cNvSpPr txBox="1">
            <a:spLocks noGrp="1"/>
          </p:cNvSpPr>
          <p:nvPr>
            <p:ph type="subTitle" idx="1"/>
          </p:nvPr>
        </p:nvSpPr>
        <p:spPr>
          <a:xfrm>
            <a:off x="615253" y="1426272"/>
            <a:ext cx="8340967" cy="27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0000" lvl="0" indent="-317500" algn="l" rtl="0">
              <a:spcAft>
                <a:spcPts val="0"/>
              </a:spcAft>
              <a:buSzPts val="1400"/>
              <a:buFont typeface="Calibri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É inegável que as empresas devem </a:t>
            </a:r>
            <a:r>
              <a:rPr lang="en" b="1" dirty="0">
                <a:latin typeface="Calibri"/>
                <a:ea typeface="Calibri"/>
                <a:cs typeface="Calibri"/>
                <a:sym typeface="Calibri"/>
              </a:rPr>
              <a:t>mudar seus processos e práticas</a:t>
            </a: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 - sem isso, será impossível obter as metas da Agenda 2030.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360000" lvl="0" indent="-317500" algn="l" rtl="0">
              <a:spcAft>
                <a:spcPts val="0"/>
              </a:spcAft>
              <a:buSzPts val="1400"/>
              <a:buFont typeface="Calibri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A forma com que isso deve ser feito, no entanto, </a:t>
            </a:r>
            <a:r>
              <a:rPr lang="en" b="1" dirty="0">
                <a:latin typeface="Calibri"/>
                <a:ea typeface="Calibri"/>
                <a:cs typeface="Calibri"/>
                <a:sym typeface="Calibri"/>
              </a:rPr>
              <a:t>não é por iniciativas e ações voluntárias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360000" lvl="0" indent="-317500" algn="l" rtl="0">
              <a:spcAft>
                <a:spcPts val="1000"/>
              </a:spcAft>
              <a:buSzPts val="1400"/>
              <a:buFont typeface="Calibri"/>
              <a:buChar char="●"/>
            </a:pPr>
            <a:r>
              <a:rPr lang="en" b="1" dirty="0">
                <a:latin typeface="Calibri"/>
                <a:ea typeface="Calibri"/>
                <a:cs typeface="Calibri"/>
                <a:sym typeface="Calibri"/>
              </a:rPr>
              <a:t>São necessárias políticas públicas regulatórias, mandatórias, baseadas em evidências e elaboradas sem conflitos de interesse</a:t>
            </a:r>
            <a:endParaRPr lang="en" dirty="0">
              <a:latin typeface="Calibri"/>
              <a:ea typeface="Calibri"/>
              <a:cs typeface="Calibri"/>
              <a:sym typeface="Calibri"/>
            </a:endParaRPr>
          </a:p>
          <a:p>
            <a:pPr marL="360000" lvl="0" indent="-317500" algn="l" rtl="0">
              <a:spcAft>
                <a:spcPts val="1000"/>
              </a:spcAft>
              <a:buSzPts val="1400"/>
              <a:buFont typeface="Calibri"/>
              <a:buChar char="●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Entre estas, elevar tributos de produtos nocivos se destaca como eficaz para promover mudança de comportamento e garantir fontes inovadoras de financiamento para o desenvolvimento sustentável</a:t>
            </a:r>
          </a:p>
          <a:p>
            <a:pPr marL="139700" lvl="0" indent="0" algn="l" rtl="0">
              <a:spcBef>
                <a:spcPts val="1000"/>
              </a:spcBef>
              <a:spcAft>
                <a:spcPts val="1000"/>
              </a:spcAft>
              <a:buSzPts val="1400"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354;g11099df4ec3_0_543">
            <a:extLst>
              <a:ext uri="{FF2B5EF4-FFF2-40B4-BE49-F238E27FC236}">
                <a16:creationId xmlns:a16="http://schemas.microsoft.com/office/drawing/2014/main" id="{EB22F49B-017B-1639-0F7F-59D4FA463EF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76208" y="524624"/>
            <a:ext cx="1990414" cy="409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 descr="Diagrama&#10;&#10;Descrição gerada automaticamente">
            <a:extLst>
              <a:ext uri="{FF2B5EF4-FFF2-40B4-BE49-F238E27FC236}">
                <a16:creationId xmlns:a16="http://schemas.microsoft.com/office/drawing/2014/main" id="{331C350D-BE9F-3A13-2CDD-5ABEB92D2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73" y="1110960"/>
            <a:ext cx="4285741" cy="292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555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3DEC3DCB-4E23-4ADB-C927-F16A49093F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290647"/>
            <a:ext cx="8335734" cy="688800"/>
          </a:xfrm>
        </p:spPr>
        <p:txBody>
          <a:bodyPr/>
          <a:lstStyle/>
          <a:p>
            <a:r>
              <a:rPr lang="pt-BR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 </a:t>
            </a:r>
            <a:r>
              <a:rPr lang="pt-BR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participação social</a:t>
            </a:r>
            <a:r>
              <a:rPr lang="pt-BR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é fundamental na discussão e implementação das políticas públicas que visam proteger o interesse público e não interesses privados das empresas ou setores. </a:t>
            </a: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importante que a sociedade civil ocupe os espaços que lhe são de direito, cobre, monitore e zele pel</a:t>
            </a: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 cumprimento dos compromissos que são assumidos pelo Estado brasileiro</a:t>
            </a:r>
            <a:endParaRPr lang="pt-BR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b="1" i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</a:t>
            </a:r>
            <a:r>
              <a:rPr lang="pt-BR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Transparência</a:t>
            </a:r>
            <a:r>
              <a:rPr lang="pt-BR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e </a:t>
            </a:r>
            <a:r>
              <a:rPr lang="pt-BR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acesso à informação</a:t>
            </a:r>
            <a:r>
              <a:rPr lang="pt-BR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são pré-condições para uma participação real da sociedade civil e devem ser garantidas</a:t>
            </a:r>
            <a:r>
              <a:rPr lang="pt-BR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pt-BR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Lamentavelmente, observamos pelo RL 2022 uma </a:t>
            </a:r>
            <a:r>
              <a:rPr lang="pt-BR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ausência de informações atualizadas em diversas áreas, um aumento de metas em retrocesso e redução de espaços de participação social no Brasil</a:t>
            </a:r>
            <a:r>
              <a:rPr lang="pt-BR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A promoção de um desenvolvimento inclusivo e sustentável e a redução da desigualdade no país é urgente e implica em mudanças estruturais e prioridades estratégicas a serem assumidas pelo estado brasileiro.</a:t>
            </a:r>
            <a:endParaRPr lang="pt-BR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pt-BR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E368DD80-8ECD-7AD2-D389-3081748488D1}"/>
              </a:ext>
            </a:extLst>
          </p:cNvPr>
          <p:cNvSpPr txBox="1">
            <a:spLocks/>
          </p:cNvSpPr>
          <p:nvPr/>
        </p:nvSpPr>
        <p:spPr>
          <a:xfrm>
            <a:off x="703594" y="601847"/>
            <a:ext cx="7736811" cy="6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ctor"/>
              <a:buNone/>
              <a:defRPr sz="16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r>
              <a:rPr lang="en" sz="2400" dirty="0">
                <a:latin typeface="Inter Black"/>
                <a:ea typeface="Inter Black"/>
                <a:sym typeface="Inter Black"/>
              </a:rPr>
              <a:t>O papel da Sociedade civil </a:t>
            </a:r>
          </a:p>
          <a:p>
            <a:endParaRPr lang="pt-BR" sz="2400" dirty="0">
              <a:latin typeface="HGSoeiKakugothicUB" panose="020B0400000000000000" pitchFamily="49" charset="-128"/>
              <a:ea typeface="HGSoeiKakugothicUB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80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43"/>
          <p:cNvSpPr txBox="1">
            <a:spLocks noGrp="1"/>
          </p:cNvSpPr>
          <p:nvPr>
            <p:ph type="ctrTitle"/>
          </p:nvPr>
        </p:nvSpPr>
        <p:spPr>
          <a:xfrm>
            <a:off x="713225" y="719650"/>
            <a:ext cx="7195800" cy="6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Inter Black"/>
                <a:ea typeface="Inter Black"/>
                <a:cs typeface="Inter Black"/>
                <a:sym typeface="Inter Black"/>
              </a:rPr>
              <a:t>Referências</a:t>
            </a:r>
            <a:endParaRPr sz="2400" b="1" dirty="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3" name="Google Shape;633;p43"/>
          <p:cNvSpPr txBox="1">
            <a:spLocks noGrp="1"/>
          </p:cNvSpPr>
          <p:nvPr>
            <p:ph type="subTitle" idx="1"/>
          </p:nvPr>
        </p:nvSpPr>
        <p:spPr>
          <a:xfrm>
            <a:off x="729150" y="1234843"/>
            <a:ext cx="7685700" cy="30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317500">
              <a:spcBef>
                <a:spcPts val="1000"/>
              </a:spcBef>
              <a:buSzPts val="1400"/>
              <a:buFont typeface="Calibri"/>
              <a:buChar char="●"/>
            </a:pPr>
            <a:r>
              <a:rPr lang="pt-BR" sz="1000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GTSC Agenda 2030: Relatório Luz 2022. Disponível em: </a:t>
            </a:r>
            <a:r>
              <a:rPr lang="pt-BR" sz="1000" u="sng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https://gtagenda2030.org.br/relatorio-luz/relatorio-luz-2022/</a:t>
            </a:r>
            <a:endParaRPr lang="pt-BR" sz="10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 sz="1000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CETAB/Fiocruz: Uso pela indústria do tabaco de estratégias de Responsabilidade Social Corporativa para se Associar à Agenda 2030 para o Desenvolvimento Sustentável. Disponível em: </a:t>
            </a:r>
            <a:r>
              <a:rPr lang="en" sz="1000" u="sng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https://tabaco.ensp.fiocruz.br/sites/default/files/001414.pdf</a:t>
            </a:r>
            <a:endParaRPr sz="10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 sz="1000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Changing Markets Foundation: Talking Trash. Disponível em: </a:t>
            </a:r>
            <a:r>
              <a:rPr lang="en" sz="1000" u="sng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http://changingmarkets.org/wp-content/uploads/2021/01/TalkingTrash_FullVersion.pdf</a:t>
            </a:r>
            <a:endParaRPr lang="en" sz="1000" u="sng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indent="-317500">
              <a:spcBef>
                <a:spcPts val="1000"/>
              </a:spcBef>
              <a:buSzPts val="1400"/>
              <a:buFont typeface="Calibri"/>
              <a:buChar char="●"/>
            </a:pP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Break Free From Plastic: Brand Audit Report (2021).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Disponível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em: </a:t>
            </a:r>
            <a:r>
              <a:rPr lang="en-US" sz="1000" u="sng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https://www.breakfreefromplastic.org/wp-content/uploads/2021/10/BRAND-AUDIT-REPORT-2021.pdf</a:t>
            </a:r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 sz="1000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IECS: A importância de aumentar os impostos do tabaco. Disponível em: </a:t>
            </a:r>
            <a:r>
              <a:rPr lang="en" sz="1000" u="sng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https://www.iecs.org.ar/wp-content/uploads/tabaco-brasil.</a:t>
            </a:r>
            <a:r>
              <a:rPr lang="en" sz="1000" u="sng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pdf</a:t>
            </a:r>
            <a:endParaRPr lang="en" sz="1000" u="sng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indent="-317500">
              <a:spcBef>
                <a:spcPts val="1000"/>
              </a:spcBef>
              <a:buSzPts val="1400"/>
              <a:buFont typeface="Calibri"/>
              <a:buChar char="●"/>
            </a:pPr>
            <a:r>
              <a:rPr lang="pt-BR" sz="1000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https://dowbor.org/wp-content/uploads/2016/06/Dowbor_A-captura-do-poder-pelo-sistema-corporativo.pdf</a:t>
            </a:r>
            <a:endParaRPr lang="pt-BR" sz="1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pt-BR" sz="1000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http://dowbor.org/2012/02/a-rede-do-poder-corporativo-mundial-7.html/</a:t>
            </a:r>
            <a:endParaRPr lang="pt-BR" sz="10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-317500">
              <a:spcBef>
                <a:spcPts val="1000"/>
              </a:spcBef>
              <a:buSzPts val="1400"/>
              <a:buFont typeface="Calibri"/>
              <a:buChar char="●"/>
            </a:pPr>
            <a:r>
              <a:rPr lang="pt-BR" sz="1050" i="0" dirty="0">
                <a:solidFill>
                  <a:srgbClr val="111111"/>
                </a:solidFill>
                <a:effectLst/>
                <a:latin typeface="MajritTx"/>
              </a:rPr>
              <a:t>Quando as empresas são mais poderosas que os países: https://brasil.elpais.com/brasil/2017/11/03/economia/1509714366_037336.html</a:t>
            </a:r>
            <a:endParaRPr lang="pt-BR" sz="1000" u="sng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pt-BR" sz="100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Por uma reforma tributária 3s: Saudável, Sustentável e Solidária: </a:t>
            </a:r>
            <a:r>
              <a:rPr lang="pt-BR" sz="100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https://actbr.org.br/reforma-tributaria</a:t>
            </a:r>
            <a:endParaRPr lang="pt-BR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pt-BR" sz="100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Sem Deixar Ninguém para Trás: Agenda 2030 para o Desenvolvimento Sustentável: </a:t>
            </a:r>
            <a:r>
              <a:rPr lang="pt-B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https://www.youtube.com/watch?v=0DSqti9DfsA</a:t>
            </a: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Char char="●"/>
            </a:pPr>
            <a:endParaRPr sz="10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ustainability Consulting Toolkit by Slidesgo">
  <a:themeElements>
    <a:clrScheme name="Simple Light">
      <a:dk1>
        <a:srgbClr val="000000"/>
      </a:dk1>
      <a:lt1>
        <a:srgbClr val="FFFFFF"/>
      </a:lt1>
      <a:dk2>
        <a:srgbClr val="F8F1DF"/>
      </a:dk2>
      <a:lt2>
        <a:srgbClr val="157F73"/>
      </a:lt2>
      <a:accent1>
        <a:srgbClr val="4ABB85"/>
      </a:accent1>
      <a:accent2>
        <a:srgbClr val="C0D882"/>
      </a:accent2>
      <a:accent3>
        <a:srgbClr val="01739F"/>
      </a:accent3>
      <a:accent4>
        <a:srgbClr val="13AAC7"/>
      </a:accent4>
      <a:accent5>
        <a:srgbClr val="157C85"/>
      </a:accent5>
      <a:accent6>
        <a:srgbClr val="F7856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1279</Words>
  <Application>Microsoft Office PowerPoint</Application>
  <PresentationFormat>Apresentação na tela (16:9)</PresentationFormat>
  <Paragraphs>74</Paragraphs>
  <Slides>11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23" baseType="lpstr">
      <vt:lpstr>Nunito Light</vt:lpstr>
      <vt:lpstr>Calibri</vt:lpstr>
      <vt:lpstr>Actor</vt:lpstr>
      <vt:lpstr>Arial</vt:lpstr>
      <vt:lpstr>HGSoeiKakugothicUB</vt:lpstr>
      <vt:lpstr>Inter Black</vt:lpstr>
      <vt:lpstr>Montserrat Black</vt:lpstr>
      <vt:lpstr>Nunito</vt:lpstr>
      <vt:lpstr>Inter</vt:lpstr>
      <vt:lpstr>MajritTx</vt:lpstr>
      <vt:lpstr>Sora</vt:lpstr>
      <vt:lpstr>Sustainability Consulting Toolkit by Slidesgo</vt:lpstr>
      <vt:lpstr>Captura corporativa das instâncias e governos:  ESG para beneficiar quem?</vt:lpstr>
      <vt:lpstr>Apresentação do PowerPoint</vt:lpstr>
      <vt:lpstr>Iniciativas de ESG e Responsabilidade Social Corporativa (RSC)</vt:lpstr>
      <vt:lpstr>Exemplo 1: Indústria do Tabaco</vt:lpstr>
      <vt:lpstr>Exemplo 2: Indústria de Bebidas Adoçadas</vt:lpstr>
      <vt:lpstr>Que benefícios essas iniciativas estão trazendo?</vt:lpstr>
      <vt:lpstr>Apresentação do PowerPoint</vt:lpstr>
      <vt:lpstr>Como garantir que as empresas de produtos nocivos mudem suas práticas?</vt:lpstr>
      <vt:lpstr>Apresentação do PowerPoint</vt:lpstr>
      <vt:lpstr>Apresentação do PowerPoint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Captura corporativa das instâncias e governos:  ESG para beneficiar quem?</dc:title>
  <dc:creator>Mônica</dc:creator>
  <cp:lastModifiedBy>ACT PROMOÇÃO DA SAÚDE</cp:lastModifiedBy>
  <cp:revision>7</cp:revision>
  <dcterms:modified xsi:type="dcterms:W3CDTF">2022-09-13T12:10:48Z</dcterms:modified>
</cp:coreProperties>
</file>