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63" r:id="rId3"/>
    <p:sldId id="261" r:id="rId4"/>
    <p:sldId id="262"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05"/>
    <p:restoredTop sz="71978"/>
  </p:normalViewPr>
  <p:slideViewPr>
    <p:cSldViewPr snapToGrid="0">
      <p:cViewPr varScale="1">
        <p:scale>
          <a:sx n="77" d="100"/>
          <a:sy n="77" d="100"/>
        </p:scale>
        <p:origin x="3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2F348F-B1E8-F14D-994C-94D95FA1A74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5A2D7F19-01D4-A74F-B2FC-BF9A73046727}">
      <dgm:prSet phldrT="[Text]" custT="1"/>
      <dgm:spPr/>
      <dgm:t>
        <a:bodyPr/>
        <a:lstStyle/>
        <a:p>
          <a:r>
            <a:rPr lang="en-US" sz="1400" dirty="0"/>
            <a:t>Governance and rules of the global economy</a:t>
          </a:r>
        </a:p>
      </dgm:t>
    </dgm:pt>
    <dgm:pt modelId="{B0A6E58D-C573-3244-8922-E28AC2C36F60}" type="parTrans" cxnId="{0C88E46C-4F2A-9644-9D35-C72F2672C53D}">
      <dgm:prSet/>
      <dgm:spPr/>
      <dgm:t>
        <a:bodyPr/>
        <a:lstStyle/>
        <a:p>
          <a:endParaRPr lang="en-US"/>
        </a:p>
      </dgm:t>
    </dgm:pt>
    <dgm:pt modelId="{FEF6A2C1-5CA0-6C42-A150-0EF20396D366}" type="sibTrans" cxnId="{0C88E46C-4F2A-9644-9D35-C72F2672C53D}">
      <dgm:prSet/>
      <dgm:spPr/>
      <dgm:t>
        <a:bodyPr/>
        <a:lstStyle/>
        <a:p>
          <a:endParaRPr lang="en-US"/>
        </a:p>
      </dgm:t>
    </dgm:pt>
    <dgm:pt modelId="{181B4DD6-3B30-8B47-9ABF-71200EEB94A3}">
      <dgm:prSet phldrT="[Text]" custT="1"/>
      <dgm:spPr>
        <a:solidFill>
          <a:schemeClr val="accent5"/>
        </a:solidFill>
      </dgm:spPr>
      <dgm:t>
        <a:bodyPr/>
        <a:lstStyle/>
        <a:p>
          <a:r>
            <a:rPr lang="en-US" sz="1400" dirty="0"/>
            <a:t>Environmental, Economic &amp; Social</a:t>
          </a:r>
        </a:p>
        <a:p>
          <a:r>
            <a:rPr lang="en-US" sz="1400" dirty="0"/>
            <a:t>Extraction</a:t>
          </a:r>
        </a:p>
        <a:p>
          <a:r>
            <a:rPr lang="en-US" sz="1400" dirty="0"/>
            <a:t>Exploitation</a:t>
          </a:r>
        </a:p>
      </dgm:t>
    </dgm:pt>
    <dgm:pt modelId="{46A50875-CE83-CB49-A6C7-65A726F9B807}" type="parTrans" cxnId="{46ADBF27-F030-C34A-84B6-B5A1DCB9B0F5}">
      <dgm:prSet/>
      <dgm:spPr/>
      <dgm:t>
        <a:bodyPr/>
        <a:lstStyle/>
        <a:p>
          <a:endParaRPr lang="en-US"/>
        </a:p>
      </dgm:t>
    </dgm:pt>
    <dgm:pt modelId="{3E201546-6817-7145-AF45-949C495DE122}" type="sibTrans" cxnId="{46ADBF27-F030-C34A-84B6-B5A1DCB9B0F5}">
      <dgm:prSet/>
      <dgm:spPr>
        <a:solidFill>
          <a:schemeClr val="accent5"/>
        </a:solidFill>
      </dgm:spPr>
      <dgm:t>
        <a:bodyPr/>
        <a:lstStyle/>
        <a:p>
          <a:endParaRPr lang="en-US"/>
        </a:p>
      </dgm:t>
    </dgm:pt>
    <dgm:pt modelId="{D29B3561-2C61-E848-A00F-A79ABFDE8947}">
      <dgm:prSet phldrT="[Text]" custT="1"/>
      <dgm:spPr>
        <a:solidFill>
          <a:schemeClr val="accent6"/>
        </a:solidFill>
      </dgm:spPr>
      <dgm:t>
        <a:bodyPr/>
        <a:lstStyle/>
        <a:p>
          <a:r>
            <a:rPr lang="en-US" sz="1400" dirty="0"/>
            <a:t>False solutions</a:t>
          </a:r>
        </a:p>
        <a:p>
          <a:r>
            <a:rPr lang="en-US" sz="1400" dirty="0"/>
            <a:t>ESG and SDG-washing</a:t>
          </a:r>
        </a:p>
      </dgm:t>
    </dgm:pt>
    <dgm:pt modelId="{C7E4BDD9-DBD2-1141-AC81-F70C7E7CBF6A}" type="parTrans" cxnId="{6802439E-5D01-614F-9C68-FEDBAB3F84CF}">
      <dgm:prSet/>
      <dgm:spPr/>
      <dgm:t>
        <a:bodyPr/>
        <a:lstStyle/>
        <a:p>
          <a:endParaRPr lang="en-US"/>
        </a:p>
      </dgm:t>
    </dgm:pt>
    <dgm:pt modelId="{A85AC4DF-EC76-CD44-8EE3-D0191AECFA96}" type="sibTrans" cxnId="{6802439E-5D01-614F-9C68-FEDBAB3F84CF}">
      <dgm:prSet/>
      <dgm:spPr>
        <a:solidFill>
          <a:schemeClr val="accent6"/>
        </a:solidFill>
      </dgm:spPr>
      <dgm:t>
        <a:bodyPr/>
        <a:lstStyle/>
        <a:p>
          <a:endParaRPr lang="en-US"/>
        </a:p>
      </dgm:t>
    </dgm:pt>
    <dgm:pt modelId="{9528ED44-FB5E-BC4A-A20F-502592C9D2F1}">
      <dgm:prSet phldrT="[Text]" custT="1"/>
      <dgm:spPr>
        <a:solidFill>
          <a:schemeClr val="accent4"/>
        </a:solidFill>
      </dgm:spPr>
      <dgm:t>
        <a:bodyPr/>
        <a:lstStyle/>
        <a:p>
          <a:r>
            <a:rPr lang="en-US" sz="1400" dirty="0"/>
            <a:t>Export/commodity</a:t>
          </a:r>
        </a:p>
        <a:p>
          <a:r>
            <a:rPr lang="en-US" sz="1400" dirty="0"/>
            <a:t>Dependence</a:t>
          </a:r>
        </a:p>
        <a:p>
          <a:r>
            <a:rPr lang="en-US" sz="1400"/>
            <a:t>+</a:t>
          </a:r>
        </a:p>
        <a:p>
          <a:r>
            <a:rPr lang="en-US" sz="1400" dirty="0"/>
            <a:t>Corporate concentration</a:t>
          </a:r>
        </a:p>
      </dgm:t>
    </dgm:pt>
    <dgm:pt modelId="{36B5E8BC-7A6F-A743-B11A-B50FA397FE5D}" type="sibTrans" cxnId="{EA7F51AB-E01E-964D-954E-BB070280242C}">
      <dgm:prSet/>
      <dgm:spPr>
        <a:solidFill>
          <a:schemeClr val="accent4"/>
        </a:solidFill>
      </dgm:spPr>
      <dgm:t>
        <a:bodyPr/>
        <a:lstStyle/>
        <a:p>
          <a:endParaRPr lang="en-US"/>
        </a:p>
      </dgm:t>
    </dgm:pt>
    <dgm:pt modelId="{77287296-43CF-9B43-9376-5AE469DD779F}" type="parTrans" cxnId="{EA7F51AB-E01E-964D-954E-BB070280242C}">
      <dgm:prSet/>
      <dgm:spPr/>
      <dgm:t>
        <a:bodyPr/>
        <a:lstStyle/>
        <a:p>
          <a:endParaRPr lang="en-US"/>
        </a:p>
      </dgm:t>
    </dgm:pt>
    <dgm:pt modelId="{D40C618D-9A9F-124A-A10F-3E2134F47A18}" type="pres">
      <dgm:prSet presAssocID="{5A2F348F-B1E8-F14D-994C-94D95FA1A74E}" presName="cycle" presStyleCnt="0">
        <dgm:presLayoutVars>
          <dgm:dir/>
          <dgm:resizeHandles val="exact"/>
        </dgm:presLayoutVars>
      </dgm:prSet>
      <dgm:spPr/>
    </dgm:pt>
    <dgm:pt modelId="{1500C32B-9F0C-3F40-ABF6-6F920EE8737B}" type="pres">
      <dgm:prSet presAssocID="{5A2D7F19-01D4-A74F-B2FC-BF9A73046727}" presName="node" presStyleLbl="node1" presStyleIdx="0" presStyleCnt="4">
        <dgm:presLayoutVars>
          <dgm:bulletEnabled val="1"/>
        </dgm:presLayoutVars>
      </dgm:prSet>
      <dgm:spPr/>
    </dgm:pt>
    <dgm:pt modelId="{7F0DCB4E-65F8-BF43-9D17-5C827D2EAEB1}" type="pres">
      <dgm:prSet presAssocID="{FEF6A2C1-5CA0-6C42-A150-0EF20396D366}" presName="sibTrans" presStyleLbl="sibTrans2D1" presStyleIdx="0" presStyleCnt="4"/>
      <dgm:spPr/>
    </dgm:pt>
    <dgm:pt modelId="{08A24A9B-E13B-BC4B-B63F-063B0222A724}" type="pres">
      <dgm:prSet presAssocID="{FEF6A2C1-5CA0-6C42-A150-0EF20396D366}" presName="connectorText" presStyleLbl="sibTrans2D1" presStyleIdx="0" presStyleCnt="4"/>
      <dgm:spPr/>
    </dgm:pt>
    <dgm:pt modelId="{39FF8688-8670-3C42-BA5D-8AD7F16CEC37}" type="pres">
      <dgm:prSet presAssocID="{9528ED44-FB5E-BC4A-A20F-502592C9D2F1}" presName="node" presStyleLbl="node1" presStyleIdx="1" presStyleCnt="4">
        <dgm:presLayoutVars>
          <dgm:bulletEnabled val="1"/>
        </dgm:presLayoutVars>
      </dgm:prSet>
      <dgm:spPr/>
    </dgm:pt>
    <dgm:pt modelId="{37BF01BD-433F-A942-807B-7380CE7FD112}" type="pres">
      <dgm:prSet presAssocID="{36B5E8BC-7A6F-A743-B11A-B50FA397FE5D}" presName="sibTrans" presStyleLbl="sibTrans2D1" presStyleIdx="1" presStyleCnt="4"/>
      <dgm:spPr/>
    </dgm:pt>
    <dgm:pt modelId="{E405D1FE-57B3-784D-B9B8-3499A64B405B}" type="pres">
      <dgm:prSet presAssocID="{36B5E8BC-7A6F-A743-B11A-B50FA397FE5D}" presName="connectorText" presStyleLbl="sibTrans2D1" presStyleIdx="1" presStyleCnt="4"/>
      <dgm:spPr/>
    </dgm:pt>
    <dgm:pt modelId="{9E4B7E2B-E007-F349-A00B-F93D54D45C5E}" type="pres">
      <dgm:prSet presAssocID="{181B4DD6-3B30-8B47-9ABF-71200EEB94A3}" presName="node" presStyleLbl="node1" presStyleIdx="2" presStyleCnt="4">
        <dgm:presLayoutVars>
          <dgm:bulletEnabled val="1"/>
        </dgm:presLayoutVars>
      </dgm:prSet>
      <dgm:spPr/>
    </dgm:pt>
    <dgm:pt modelId="{69F1C14A-D1C3-C340-B4C3-85EFDF0A060C}" type="pres">
      <dgm:prSet presAssocID="{3E201546-6817-7145-AF45-949C495DE122}" presName="sibTrans" presStyleLbl="sibTrans2D1" presStyleIdx="2" presStyleCnt="4"/>
      <dgm:spPr/>
    </dgm:pt>
    <dgm:pt modelId="{B0A2C823-CBC1-5D48-AC2C-05985946A1F7}" type="pres">
      <dgm:prSet presAssocID="{3E201546-6817-7145-AF45-949C495DE122}" presName="connectorText" presStyleLbl="sibTrans2D1" presStyleIdx="2" presStyleCnt="4"/>
      <dgm:spPr/>
    </dgm:pt>
    <dgm:pt modelId="{ECB1B8F1-155A-DF48-880D-2A31297038F4}" type="pres">
      <dgm:prSet presAssocID="{D29B3561-2C61-E848-A00F-A79ABFDE8947}" presName="node" presStyleLbl="node1" presStyleIdx="3" presStyleCnt="4">
        <dgm:presLayoutVars>
          <dgm:bulletEnabled val="1"/>
        </dgm:presLayoutVars>
      </dgm:prSet>
      <dgm:spPr/>
    </dgm:pt>
    <dgm:pt modelId="{188072BC-DC68-F545-A501-3061EECB2DC0}" type="pres">
      <dgm:prSet presAssocID="{A85AC4DF-EC76-CD44-8EE3-D0191AECFA96}" presName="sibTrans" presStyleLbl="sibTrans2D1" presStyleIdx="3" presStyleCnt="4"/>
      <dgm:spPr/>
    </dgm:pt>
    <dgm:pt modelId="{3FB8D333-DFE1-0049-A0DD-26FA5D9E99F6}" type="pres">
      <dgm:prSet presAssocID="{A85AC4DF-EC76-CD44-8EE3-D0191AECFA96}" presName="connectorText" presStyleLbl="sibTrans2D1" presStyleIdx="3" presStyleCnt="4"/>
      <dgm:spPr/>
    </dgm:pt>
  </dgm:ptLst>
  <dgm:cxnLst>
    <dgm:cxn modelId="{3EA12F08-3046-7C46-9014-4F353B2C9612}" type="presOf" srcId="{36B5E8BC-7A6F-A743-B11A-B50FA397FE5D}" destId="{E405D1FE-57B3-784D-B9B8-3499A64B405B}" srcOrd="1" destOrd="0" presId="urn:microsoft.com/office/officeart/2005/8/layout/cycle2"/>
    <dgm:cxn modelId="{E8C6AB1C-70FD-9A4A-80FC-F0FBE30A7ED5}" type="presOf" srcId="{D29B3561-2C61-E848-A00F-A79ABFDE8947}" destId="{ECB1B8F1-155A-DF48-880D-2A31297038F4}" srcOrd="0" destOrd="0" presId="urn:microsoft.com/office/officeart/2005/8/layout/cycle2"/>
    <dgm:cxn modelId="{46ADBF27-F030-C34A-84B6-B5A1DCB9B0F5}" srcId="{5A2F348F-B1E8-F14D-994C-94D95FA1A74E}" destId="{181B4DD6-3B30-8B47-9ABF-71200EEB94A3}" srcOrd="2" destOrd="0" parTransId="{46A50875-CE83-CB49-A6C7-65A726F9B807}" sibTransId="{3E201546-6817-7145-AF45-949C495DE122}"/>
    <dgm:cxn modelId="{BE157F4D-2D2F-804E-8A9E-725981B15AE6}" type="presOf" srcId="{9528ED44-FB5E-BC4A-A20F-502592C9D2F1}" destId="{39FF8688-8670-3C42-BA5D-8AD7F16CEC37}" srcOrd="0" destOrd="0" presId="urn:microsoft.com/office/officeart/2005/8/layout/cycle2"/>
    <dgm:cxn modelId="{2F54BC50-DCD8-0543-8A16-E0339C16B5BE}" type="presOf" srcId="{36B5E8BC-7A6F-A743-B11A-B50FA397FE5D}" destId="{37BF01BD-433F-A942-807B-7380CE7FD112}" srcOrd="0" destOrd="0" presId="urn:microsoft.com/office/officeart/2005/8/layout/cycle2"/>
    <dgm:cxn modelId="{CDC3C456-47DE-2548-B8F7-13D754DFF091}" type="presOf" srcId="{3E201546-6817-7145-AF45-949C495DE122}" destId="{69F1C14A-D1C3-C340-B4C3-85EFDF0A060C}" srcOrd="0" destOrd="0" presId="urn:microsoft.com/office/officeart/2005/8/layout/cycle2"/>
    <dgm:cxn modelId="{A81BC364-5AB4-1649-89BD-47DA239FD08F}" type="presOf" srcId="{3E201546-6817-7145-AF45-949C495DE122}" destId="{B0A2C823-CBC1-5D48-AC2C-05985946A1F7}" srcOrd="1" destOrd="0" presId="urn:microsoft.com/office/officeart/2005/8/layout/cycle2"/>
    <dgm:cxn modelId="{957C5768-D669-7F4A-A9CA-8E08A0931AB9}" type="presOf" srcId="{A85AC4DF-EC76-CD44-8EE3-D0191AECFA96}" destId="{188072BC-DC68-F545-A501-3061EECB2DC0}" srcOrd="0" destOrd="0" presId="urn:microsoft.com/office/officeart/2005/8/layout/cycle2"/>
    <dgm:cxn modelId="{35E4886A-F44F-2D4B-9DBC-3ED4285DD351}" type="presOf" srcId="{5A2F348F-B1E8-F14D-994C-94D95FA1A74E}" destId="{D40C618D-9A9F-124A-A10F-3E2134F47A18}" srcOrd="0" destOrd="0" presId="urn:microsoft.com/office/officeart/2005/8/layout/cycle2"/>
    <dgm:cxn modelId="{0C88E46C-4F2A-9644-9D35-C72F2672C53D}" srcId="{5A2F348F-B1E8-F14D-994C-94D95FA1A74E}" destId="{5A2D7F19-01D4-A74F-B2FC-BF9A73046727}" srcOrd="0" destOrd="0" parTransId="{B0A6E58D-C573-3244-8922-E28AC2C36F60}" sibTransId="{FEF6A2C1-5CA0-6C42-A150-0EF20396D366}"/>
    <dgm:cxn modelId="{5C35C478-5B91-854F-A5B3-0B3C16C89F22}" type="presOf" srcId="{181B4DD6-3B30-8B47-9ABF-71200EEB94A3}" destId="{9E4B7E2B-E007-F349-A00B-F93D54D45C5E}" srcOrd="0" destOrd="0" presId="urn:microsoft.com/office/officeart/2005/8/layout/cycle2"/>
    <dgm:cxn modelId="{1622907F-F975-0942-B5B7-0FCA4C754F24}" type="presOf" srcId="{5A2D7F19-01D4-A74F-B2FC-BF9A73046727}" destId="{1500C32B-9F0C-3F40-ABF6-6F920EE8737B}" srcOrd="0" destOrd="0" presId="urn:microsoft.com/office/officeart/2005/8/layout/cycle2"/>
    <dgm:cxn modelId="{6802439E-5D01-614F-9C68-FEDBAB3F84CF}" srcId="{5A2F348F-B1E8-F14D-994C-94D95FA1A74E}" destId="{D29B3561-2C61-E848-A00F-A79ABFDE8947}" srcOrd="3" destOrd="0" parTransId="{C7E4BDD9-DBD2-1141-AC81-F70C7E7CBF6A}" sibTransId="{A85AC4DF-EC76-CD44-8EE3-D0191AECFA96}"/>
    <dgm:cxn modelId="{EA7F51AB-E01E-964D-954E-BB070280242C}" srcId="{5A2F348F-B1E8-F14D-994C-94D95FA1A74E}" destId="{9528ED44-FB5E-BC4A-A20F-502592C9D2F1}" srcOrd="1" destOrd="0" parTransId="{77287296-43CF-9B43-9376-5AE469DD779F}" sibTransId="{36B5E8BC-7A6F-A743-B11A-B50FA397FE5D}"/>
    <dgm:cxn modelId="{742E14C7-2218-D94E-8789-3CAA127C2EA2}" type="presOf" srcId="{FEF6A2C1-5CA0-6C42-A150-0EF20396D366}" destId="{7F0DCB4E-65F8-BF43-9D17-5C827D2EAEB1}" srcOrd="0" destOrd="0" presId="urn:microsoft.com/office/officeart/2005/8/layout/cycle2"/>
    <dgm:cxn modelId="{729439C8-3051-4E46-AA89-9ED0E40713B8}" type="presOf" srcId="{A85AC4DF-EC76-CD44-8EE3-D0191AECFA96}" destId="{3FB8D333-DFE1-0049-A0DD-26FA5D9E99F6}" srcOrd="1" destOrd="0" presId="urn:microsoft.com/office/officeart/2005/8/layout/cycle2"/>
    <dgm:cxn modelId="{66957CDD-F170-6E4B-85C9-27E452F74887}" type="presOf" srcId="{FEF6A2C1-5CA0-6C42-A150-0EF20396D366}" destId="{08A24A9B-E13B-BC4B-B63F-063B0222A724}" srcOrd="1" destOrd="0" presId="urn:microsoft.com/office/officeart/2005/8/layout/cycle2"/>
    <dgm:cxn modelId="{D59E37E7-483D-9A4A-A558-DA060E53E3ED}" type="presParOf" srcId="{D40C618D-9A9F-124A-A10F-3E2134F47A18}" destId="{1500C32B-9F0C-3F40-ABF6-6F920EE8737B}" srcOrd="0" destOrd="0" presId="urn:microsoft.com/office/officeart/2005/8/layout/cycle2"/>
    <dgm:cxn modelId="{CD42A3A0-C9B7-2B42-A1AC-8448A32DB0F9}" type="presParOf" srcId="{D40C618D-9A9F-124A-A10F-3E2134F47A18}" destId="{7F0DCB4E-65F8-BF43-9D17-5C827D2EAEB1}" srcOrd="1" destOrd="0" presId="urn:microsoft.com/office/officeart/2005/8/layout/cycle2"/>
    <dgm:cxn modelId="{00F9EDF6-4836-1D4C-B8D9-C8C87BA5E049}" type="presParOf" srcId="{7F0DCB4E-65F8-BF43-9D17-5C827D2EAEB1}" destId="{08A24A9B-E13B-BC4B-B63F-063B0222A724}" srcOrd="0" destOrd="0" presId="urn:microsoft.com/office/officeart/2005/8/layout/cycle2"/>
    <dgm:cxn modelId="{6A331543-4B24-0A44-8BFF-35ED7B605914}" type="presParOf" srcId="{D40C618D-9A9F-124A-A10F-3E2134F47A18}" destId="{39FF8688-8670-3C42-BA5D-8AD7F16CEC37}" srcOrd="2" destOrd="0" presId="urn:microsoft.com/office/officeart/2005/8/layout/cycle2"/>
    <dgm:cxn modelId="{65C9E3C7-951A-A64A-AB41-867B296FDEFF}" type="presParOf" srcId="{D40C618D-9A9F-124A-A10F-3E2134F47A18}" destId="{37BF01BD-433F-A942-807B-7380CE7FD112}" srcOrd="3" destOrd="0" presId="urn:microsoft.com/office/officeart/2005/8/layout/cycle2"/>
    <dgm:cxn modelId="{05ACB561-35BF-9F40-9F61-6AB8E01C31A7}" type="presParOf" srcId="{37BF01BD-433F-A942-807B-7380CE7FD112}" destId="{E405D1FE-57B3-784D-B9B8-3499A64B405B}" srcOrd="0" destOrd="0" presId="urn:microsoft.com/office/officeart/2005/8/layout/cycle2"/>
    <dgm:cxn modelId="{9669287D-6ACA-6345-8F9C-78103EF69CAC}" type="presParOf" srcId="{D40C618D-9A9F-124A-A10F-3E2134F47A18}" destId="{9E4B7E2B-E007-F349-A00B-F93D54D45C5E}" srcOrd="4" destOrd="0" presId="urn:microsoft.com/office/officeart/2005/8/layout/cycle2"/>
    <dgm:cxn modelId="{D3D2844F-5310-6B45-8600-EC75555CA80C}" type="presParOf" srcId="{D40C618D-9A9F-124A-A10F-3E2134F47A18}" destId="{69F1C14A-D1C3-C340-B4C3-85EFDF0A060C}" srcOrd="5" destOrd="0" presId="urn:microsoft.com/office/officeart/2005/8/layout/cycle2"/>
    <dgm:cxn modelId="{EE07C6FF-4E41-D441-9B76-5C6BB9576262}" type="presParOf" srcId="{69F1C14A-D1C3-C340-B4C3-85EFDF0A060C}" destId="{B0A2C823-CBC1-5D48-AC2C-05985946A1F7}" srcOrd="0" destOrd="0" presId="urn:microsoft.com/office/officeart/2005/8/layout/cycle2"/>
    <dgm:cxn modelId="{9EF7C456-EFF7-AC45-B807-6987853A28E0}" type="presParOf" srcId="{D40C618D-9A9F-124A-A10F-3E2134F47A18}" destId="{ECB1B8F1-155A-DF48-880D-2A31297038F4}" srcOrd="6" destOrd="0" presId="urn:microsoft.com/office/officeart/2005/8/layout/cycle2"/>
    <dgm:cxn modelId="{16D33DDA-AD69-4541-8AF6-4AA1E1E846CF}" type="presParOf" srcId="{D40C618D-9A9F-124A-A10F-3E2134F47A18}" destId="{188072BC-DC68-F545-A501-3061EECB2DC0}" srcOrd="7" destOrd="0" presId="urn:microsoft.com/office/officeart/2005/8/layout/cycle2"/>
    <dgm:cxn modelId="{B4CC3AA8-1AAE-0D48-B144-8DF92F74D90F}" type="presParOf" srcId="{188072BC-DC68-F545-A501-3061EECB2DC0}" destId="{3FB8D333-DFE1-0049-A0DD-26FA5D9E99F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38C573-C55B-4EF9-9262-A56CF019AF01}"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451B6C2-E2EC-4570-AEDC-DC19DC117185}">
      <dgm:prSet/>
      <dgm:spPr/>
      <dgm:t>
        <a:bodyPr/>
        <a:lstStyle/>
        <a:p>
          <a:r>
            <a:rPr lang="en-GB" dirty="0"/>
            <a:t>Public financing methods are incapable of filling the ‘financing gap’ </a:t>
          </a:r>
          <a:endParaRPr lang="en-US" dirty="0"/>
        </a:p>
      </dgm:t>
    </dgm:pt>
    <dgm:pt modelId="{7462E8CD-5E70-4BF5-925B-B8D8F5740709}" type="parTrans" cxnId="{1FBB2338-475D-40BF-8A6B-9AE16A5BD015}">
      <dgm:prSet/>
      <dgm:spPr/>
      <dgm:t>
        <a:bodyPr/>
        <a:lstStyle/>
        <a:p>
          <a:endParaRPr lang="en-US"/>
        </a:p>
      </dgm:t>
    </dgm:pt>
    <dgm:pt modelId="{79A240A6-6621-410A-9916-D3908828B663}" type="sibTrans" cxnId="{1FBB2338-475D-40BF-8A6B-9AE16A5BD015}">
      <dgm:prSet/>
      <dgm:spPr/>
      <dgm:t>
        <a:bodyPr/>
        <a:lstStyle/>
        <a:p>
          <a:endParaRPr lang="en-US"/>
        </a:p>
      </dgm:t>
    </dgm:pt>
    <dgm:pt modelId="{A641BC27-2DD7-471C-BD8D-5D9AC687AA59}">
      <dgm:prSet/>
      <dgm:spPr/>
      <dgm:t>
        <a:bodyPr/>
        <a:lstStyle/>
        <a:p>
          <a:r>
            <a:rPr lang="en-GB"/>
            <a:t>MDBs and governments should act as facilitators to attract private finance </a:t>
          </a:r>
          <a:endParaRPr lang="en-US"/>
        </a:p>
      </dgm:t>
    </dgm:pt>
    <dgm:pt modelId="{EA40AABA-6F46-4CC9-9A9E-B30A5FC4764A}" type="parTrans" cxnId="{5CE3CFA6-0AFD-4F7E-A6F1-BBB5E810F843}">
      <dgm:prSet/>
      <dgm:spPr/>
      <dgm:t>
        <a:bodyPr/>
        <a:lstStyle/>
        <a:p>
          <a:endParaRPr lang="en-US"/>
        </a:p>
      </dgm:t>
    </dgm:pt>
    <dgm:pt modelId="{3AFC87CE-D7E9-4A31-9AD5-F86CA354FAA7}" type="sibTrans" cxnId="{5CE3CFA6-0AFD-4F7E-A6F1-BBB5E810F843}">
      <dgm:prSet/>
      <dgm:spPr/>
      <dgm:t>
        <a:bodyPr/>
        <a:lstStyle/>
        <a:p>
          <a:endParaRPr lang="en-US"/>
        </a:p>
      </dgm:t>
    </dgm:pt>
    <dgm:pt modelId="{6DEA8E1B-682F-4B6F-BADC-A4D37461AE70}">
      <dgm:prSet/>
      <dgm:spPr/>
      <dgm:t>
        <a:bodyPr/>
        <a:lstStyle/>
        <a:p>
          <a:r>
            <a:rPr lang="en-GB"/>
            <a:t>More private finance is inherently good</a:t>
          </a:r>
          <a:r>
            <a:rPr lang="en-US"/>
            <a:t> </a:t>
          </a:r>
        </a:p>
      </dgm:t>
    </dgm:pt>
    <dgm:pt modelId="{F7F37947-50AB-4594-84FE-7C7B7737B893}" type="parTrans" cxnId="{C0DEA0C1-4232-4343-9468-9311FCE7E08B}">
      <dgm:prSet/>
      <dgm:spPr/>
      <dgm:t>
        <a:bodyPr/>
        <a:lstStyle/>
        <a:p>
          <a:endParaRPr lang="en-US"/>
        </a:p>
      </dgm:t>
    </dgm:pt>
    <dgm:pt modelId="{3FD1A44C-358A-491A-8F8A-38A97C09B6A3}" type="sibTrans" cxnId="{C0DEA0C1-4232-4343-9468-9311FCE7E08B}">
      <dgm:prSet/>
      <dgm:spPr/>
      <dgm:t>
        <a:bodyPr/>
        <a:lstStyle/>
        <a:p>
          <a:endParaRPr lang="en-US"/>
        </a:p>
      </dgm:t>
    </dgm:pt>
    <dgm:pt modelId="{3CA8F3CF-74D2-444F-977B-59D1B902DD49}">
      <dgm:prSet/>
      <dgm:spPr/>
      <dgm:t>
        <a:bodyPr/>
        <a:lstStyle/>
        <a:p>
          <a:r>
            <a:rPr lang="en-GB"/>
            <a:t>Private finance will be allocated in a way that supports the SDGs and reaches those most marginalized </a:t>
          </a:r>
          <a:endParaRPr lang="en-US"/>
        </a:p>
      </dgm:t>
    </dgm:pt>
    <dgm:pt modelId="{23512A75-99C4-46F9-BDF4-A41A5239813F}" type="parTrans" cxnId="{644133F9-91FE-43D1-8A7D-A393D09391A7}">
      <dgm:prSet/>
      <dgm:spPr/>
      <dgm:t>
        <a:bodyPr/>
        <a:lstStyle/>
        <a:p>
          <a:endParaRPr lang="en-US"/>
        </a:p>
      </dgm:t>
    </dgm:pt>
    <dgm:pt modelId="{297DE32A-9A21-4031-9198-C7DA5F5CC225}" type="sibTrans" cxnId="{644133F9-91FE-43D1-8A7D-A393D09391A7}">
      <dgm:prSet/>
      <dgm:spPr/>
      <dgm:t>
        <a:bodyPr/>
        <a:lstStyle/>
        <a:p>
          <a:endParaRPr lang="en-US"/>
        </a:p>
      </dgm:t>
    </dgm:pt>
    <dgm:pt modelId="{C7B835CC-4B98-FB4E-880E-096F5B6E4FC2}" type="pres">
      <dgm:prSet presAssocID="{1C38C573-C55B-4EF9-9262-A56CF019AF01}" presName="vert0" presStyleCnt="0">
        <dgm:presLayoutVars>
          <dgm:dir/>
          <dgm:animOne val="branch"/>
          <dgm:animLvl val="lvl"/>
        </dgm:presLayoutVars>
      </dgm:prSet>
      <dgm:spPr/>
    </dgm:pt>
    <dgm:pt modelId="{87993F36-B04B-3D4E-9A67-DC4FF0A3EBD8}" type="pres">
      <dgm:prSet presAssocID="{3451B6C2-E2EC-4570-AEDC-DC19DC117185}" presName="thickLine" presStyleLbl="alignNode1" presStyleIdx="0" presStyleCnt="4"/>
      <dgm:spPr/>
    </dgm:pt>
    <dgm:pt modelId="{E813D368-BB78-7642-A4A5-8A12491D9FB5}" type="pres">
      <dgm:prSet presAssocID="{3451B6C2-E2EC-4570-AEDC-DC19DC117185}" presName="horz1" presStyleCnt="0"/>
      <dgm:spPr/>
    </dgm:pt>
    <dgm:pt modelId="{2B5E9C76-05A5-7144-A1B2-33E34EF78652}" type="pres">
      <dgm:prSet presAssocID="{3451B6C2-E2EC-4570-AEDC-DC19DC117185}" presName="tx1" presStyleLbl="revTx" presStyleIdx="0" presStyleCnt="4"/>
      <dgm:spPr/>
    </dgm:pt>
    <dgm:pt modelId="{A86281F8-E5D1-4A45-B8A8-DCFEB7075928}" type="pres">
      <dgm:prSet presAssocID="{3451B6C2-E2EC-4570-AEDC-DC19DC117185}" presName="vert1" presStyleCnt="0"/>
      <dgm:spPr/>
    </dgm:pt>
    <dgm:pt modelId="{C808B718-B6CA-2547-9E71-7DE49A1DC707}" type="pres">
      <dgm:prSet presAssocID="{A641BC27-2DD7-471C-BD8D-5D9AC687AA59}" presName="thickLine" presStyleLbl="alignNode1" presStyleIdx="1" presStyleCnt="4"/>
      <dgm:spPr/>
    </dgm:pt>
    <dgm:pt modelId="{216195E3-4B0E-6349-9D2A-40A2EC2CDF1F}" type="pres">
      <dgm:prSet presAssocID="{A641BC27-2DD7-471C-BD8D-5D9AC687AA59}" presName="horz1" presStyleCnt="0"/>
      <dgm:spPr/>
    </dgm:pt>
    <dgm:pt modelId="{44CA9DA2-7011-A049-9FB0-6D40B6278036}" type="pres">
      <dgm:prSet presAssocID="{A641BC27-2DD7-471C-BD8D-5D9AC687AA59}" presName="tx1" presStyleLbl="revTx" presStyleIdx="1" presStyleCnt="4"/>
      <dgm:spPr/>
    </dgm:pt>
    <dgm:pt modelId="{B3468798-9D17-6440-96CD-F6DD79FAF323}" type="pres">
      <dgm:prSet presAssocID="{A641BC27-2DD7-471C-BD8D-5D9AC687AA59}" presName="vert1" presStyleCnt="0"/>
      <dgm:spPr/>
    </dgm:pt>
    <dgm:pt modelId="{A34CE5C9-183E-E641-9EC9-919AEF191CC4}" type="pres">
      <dgm:prSet presAssocID="{6DEA8E1B-682F-4B6F-BADC-A4D37461AE70}" presName="thickLine" presStyleLbl="alignNode1" presStyleIdx="2" presStyleCnt="4"/>
      <dgm:spPr/>
    </dgm:pt>
    <dgm:pt modelId="{EBAEA0C7-CFB2-4946-994B-FC24C04C431F}" type="pres">
      <dgm:prSet presAssocID="{6DEA8E1B-682F-4B6F-BADC-A4D37461AE70}" presName="horz1" presStyleCnt="0"/>
      <dgm:spPr/>
    </dgm:pt>
    <dgm:pt modelId="{B5413ECB-4684-7D48-B26A-3A0A82015450}" type="pres">
      <dgm:prSet presAssocID="{6DEA8E1B-682F-4B6F-BADC-A4D37461AE70}" presName="tx1" presStyleLbl="revTx" presStyleIdx="2" presStyleCnt="4"/>
      <dgm:spPr/>
    </dgm:pt>
    <dgm:pt modelId="{BF8E1FCF-CCF5-3243-B45A-0BD407CF5FA9}" type="pres">
      <dgm:prSet presAssocID="{6DEA8E1B-682F-4B6F-BADC-A4D37461AE70}" presName="vert1" presStyleCnt="0"/>
      <dgm:spPr/>
    </dgm:pt>
    <dgm:pt modelId="{3D407A1A-E351-C94E-9A7F-A151087C7FBA}" type="pres">
      <dgm:prSet presAssocID="{3CA8F3CF-74D2-444F-977B-59D1B902DD49}" presName="thickLine" presStyleLbl="alignNode1" presStyleIdx="3" presStyleCnt="4"/>
      <dgm:spPr/>
    </dgm:pt>
    <dgm:pt modelId="{3836EFAC-4354-8E40-8F9A-B761D34ECE55}" type="pres">
      <dgm:prSet presAssocID="{3CA8F3CF-74D2-444F-977B-59D1B902DD49}" presName="horz1" presStyleCnt="0"/>
      <dgm:spPr/>
    </dgm:pt>
    <dgm:pt modelId="{4134C380-F587-954C-B8B6-3803E2573C91}" type="pres">
      <dgm:prSet presAssocID="{3CA8F3CF-74D2-444F-977B-59D1B902DD49}" presName="tx1" presStyleLbl="revTx" presStyleIdx="3" presStyleCnt="4"/>
      <dgm:spPr/>
    </dgm:pt>
    <dgm:pt modelId="{AD2A1B53-7D79-9F4A-A335-BDE1DB198357}" type="pres">
      <dgm:prSet presAssocID="{3CA8F3CF-74D2-444F-977B-59D1B902DD49}" presName="vert1" presStyleCnt="0"/>
      <dgm:spPr/>
    </dgm:pt>
  </dgm:ptLst>
  <dgm:cxnLst>
    <dgm:cxn modelId="{0EF0540B-4CDC-C346-9666-EFD829D7A61F}" type="presOf" srcId="{3451B6C2-E2EC-4570-AEDC-DC19DC117185}" destId="{2B5E9C76-05A5-7144-A1B2-33E34EF78652}" srcOrd="0" destOrd="0" presId="urn:microsoft.com/office/officeart/2008/layout/LinedList"/>
    <dgm:cxn modelId="{1FBB2338-475D-40BF-8A6B-9AE16A5BD015}" srcId="{1C38C573-C55B-4EF9-9262-A56CF019AF01}" destId="{3451B6C2-E2EC-4570-AEDC-DC19DC117185}" srcOrd="0" destOrd="0" parTransId="{7462E8CD-5E70-4BF5-925B-B8D8F5740709}" sibTransId="{79A240A6-6621-410A-9916-D3908828B663}"/>
    <dgm:cxn modelId="{EBFCA39E-DE18-DD40-8561-21D771B762C5}" type="presOf" srcId="{1C38C573-C55B-4EF9-9262-A56CF019AF01}" destId="{C7B835CC-4B98-FB4E-880E-096F5B6E4FC2}" srcOrd="0" destOrd="0" presId="urn:microsoft.com/office/officeart/2008/layout/LinedList"/>
    <dgm:cxn modelId="{5CE3CFA6-0AFD-4F7E-A6F1-BBB5E810F843}" srcId="{1C38C573-C55B-4EF9-9262-A56CF019AF01}" destId="{A641BC27-2DD7-471C-BD8D-5D9AC687AA59}" srcOrd="1" destOrd="0" parTransId="{EA40AABA-6F46-4CC9-9A9E-B30A5FC4764A}" sibTransId="{3AFC87CE-D7E9-4A31-9AD5-F86CA354FAA7}"/>
    <dgm:cxn modelId="{F68684B3-6B1D-FD40-A405-C452F9CCE5AA}" type="presOf" srcId="{A641BC27-2DD7-471C-BD8D-5D9AC687AA59}" destId="{44CA9DA2-7011-A049-9FB0-6D40B6278036}" srcOrd="0" destOrd="0" presId="urn:microsoft.com/office/officeart/2008/layout/LinedList"/>
    <dgm:cxn modelId="{04D46DBD-AF73-6D4B-B65C-E8BE4B148CB0}" type="presOf" srcId="{3CA8F3CF-74D2-444F-977B-59D1B902DD49}" destId="{4134C380-F587-954C-B8B6-3803E2573C91}" srcOrd="0" destOrd="0" presId="urn:microsoft.com/office/officeart/2008/layout/LinedList"/>
    <dgm:cxn modelId="{C0DEA0C1-4232-4343-9468-9311FCE7E08B}" srcId="{1C38C573-C55B-4EF9-9262-A56CF019AF01}" destId="{6DEA8E1B-682F-4B6F-BADC-A4D37461AE70}" srcOrd="2" destOrd="0" parTransId="{F7F37947-50AB-4594-84FE-7C7B7737B893}" sibTransId="{3FD1A44C-358A-491A-8F8A-38A97C09B6A3}"/>
    <dgm:cxn modelId="{2E9248DC-5D8A-F747-A292-4253979DEE57}" type="presOf" srcId="{6DEA8E1B-682F-4B6F-BADC-A4D37461AE70}" destId="{B5413ECB-4684-7D48-B26A-3A0A82015450}" srcOrd="0" destOrd="0" presId="urn:microsoft.com/office/officeart/2008/layout/LinedList"/>
    <dgm:cxn modelId="{644133F9-91FE-43D1-8A7D-A393D09391A7}" srcId="{1C38C573-C55B-4EF9-9262-A56CF019AF01}" destId="{3CA8F3CF-74D2-444F-977B-59D1B902DD49}" srcOrd="3" destOrd="0" parTransId="{23512A75-99C4-46F9-BDF4-A41A5239813F}" sibTransId="{297DE32A-9A21-4031-9198-C7DA5F5CC225}"/>
    <dgm:cxn modelId="{241DC055-1BE1-E640-8217-0B2A0EDF93FC}" type="presParOf" srcId="{C7B835CC-4B98-FB4E-880E-096F5B6E4FC2}" destId="{87993F36-B04B-3D4E-9A67-DC4FF0A3EBD8}" srcOrd="0" destOrd="0" presId="urn:microsoft.com/office/officeart/2008/layout/LinedList"/>
    <dgm:cxn modelId="{B658F359-E19A-954A-96BE-06300D2BDD69}" type="presParOf" srcId="{C7B835CC-4B98-FB4E-880E-096F5B6E4FC2}" destId="{E813D368-BB78-7642-A4A5-8A12491D9FB5}" srcOrd="1" destOrd="0" presId="urn:microsoft.com/office/officeart/2008/layout/LinedList"/>
    <dgm:cxn modelId="{B42A879F-C104-D243-AE85-19C9102F880C}" type="presParOf" srcId="{E813D368-BB78-7642-A4A5-8A12491D9FB5}" destId="{2B5E9C76-05A5-7144-A1B2-33E34EF78652}" srcOrd="0" destOrd="0" presId="urn:microsoft.com/office/officeart/2008/layout/LinedList"/>
    <dgm:cxn modelId="{D4C5E87F-04AB-B849-B12E-A982C9B66029}" type="presParOf" srcId="{E813D368-BB78-7642-A4A5-8A12491D9FB5}" destId="{A86281F8-E5D1-4A45-B8A8-DCFEB7075928}" srcOrd="1" destOrd="0" presId="urn:microsoft.com/office/officeart/2008/layout/LinedList"/>
    <dgm:cxn modelId="{BACE7F32-29D4-5D42-98DD-8B2E984CC589}" type="presParOf" srcId="{C7B835CC-4B98-FB4E-880E-096F5B6E4FC2}" destId="{C808B718-B6CA-2547-9E71-7DE49A1DC707}" srcOrd="2" destOrd="0" presId="urn:microsoft.com/office/officeart/2008/layout/LinedList"/>
    <dgm:cxn modelId="{DA261165-AEB6-8343-AD4A-E81EAE996EF7}" type="presParOf" srcId="{C7B835CC-4B98-FB4E-880E-096F5B6E4FC2}" destId="{216195E3-4B0E-6349-9D2A-40A2EC2CDF1F}" srcOrd="3" destOrd="0" presId="urn:microsoft.com/office/officeart/2008/layout/LinedList"/>
    <dgm:cxn modelId="{3836E667-0076-3D40-88D9-627299934928}" type="presParOf" srcId="{216195E3-4B0E-6349-9D2A-40A2EC2CDF1F}" destId="{44CA9DA2-7011-A049-9FB0-6D40B6278036}" srcOrd="0" destOrd="0" presId="urn:microsoft.com/office/officeart/2008/layout/LinedList"/>
    <dgm:cxn modelId="{01B876DD-C30B-AB4C-B6F5-5DF264581D56}" type="presParOf" srcId="{216195E3-4B0E-6349-9D2A-40A2EC2CDF1F}" destId="{B3468798-9D17-6440-96CD-F6DD79FAF323}" srcOrd="1" destOrd="0" presId="urn:microsoft.com/office/officeart/2008/layout/LinedList"/>
    <dgm:cxn modelId="{71AD1255-BFCB-D447-8506-8F25F3FBF199}" type="presParOf" srcId="{C7B835CC-4B98-FB4E-880E-096F5B6E4FC2}" destId="{A34CE5C9-183E-E641-9EC9-919AEF191CC4}" srcOrd="4" destOrd="0" presId="urn:microsoft.com/office/officeart/2008/layout/LinedList"/>
    <dgm:cxn modelId="{34461135-5251-BE49-8584-A06B737FD811}" type="presParOf" srcId="{C7B835CC-4B98-FB4E-880E-096F5B6E4FC2}" destId="{EBAEA0C7-CFB2-4946-994B-FC24C04C431F}" srcOrd="5" destOrd="0" presId="urn:microsoft.com/office/officeart/2008/layout/LinedList"/>
    <dgm:cxn modelId="{B528C7AA-4E2A-6543-BB65-05D4A6277757}" type="presParOf" srcId="{EBAEA0C7-CFB2-4946-994B-FC24C04C431F}" destId="{B5413ECB-4684-7D48-B26A-3A0A82015450}" srcOrd="0" destOrd="0" presId="urn:microsoft.com/office/officeart/2008/layout/LinedList"/>
    <dgm:cxn modelId="{604589C3-D6BC-C04A-A312-ECBDDFAE9706}" type="presParOf" srcId="{EBAEA0C7-CFB2-4946-994B-FC24C04C431F}" destId="{BF8E1FCF-CCF5-3243-B45A-0BD407CF5FA9}" srcOrd="1" destOrd="0" presId="urn:microsoft.com/office/officeart/2008/layout/LinedList"/>
    <dgm:cxn modelId="{3986DF29-E50D-B644-9391-D3647C4DFE1F}" type="presParOf" srcId="{C7B835CC-4B98-FB4E-880E-096F5B6E4FC2}" destId="{3D407A1A-E351-C94E-9A7F-A151087C7FBA}" srcOrd="6" destOrd="0" presId="urn:microsoft.com/office/officeart/2008/layout/LinedList"/>
    <dgm:cxn modelId="{656994CE-0CD7-904E-967D-98BF044AFCBE}" type="presParOf" srcId="{C7B835CC-4B98-FB4E-880E-096F5B6E4FC2}" destId="{3836EFAC-4354-8E40-8F9A-B761D34ECE55}" srcOrd="7" destOrd="0" presId="urn:microsoft.com/office/officeart/2008/layout/LinedList"/>
    <dgm:cxn modelId="{46A0E942-A608-C743-A923-66223C1A9758}" type="presParOf" srcId="{3836EFAC-4354-8E40-8F9A-B761D34ECE55}" destId="{4134C380-F587-954C-B8B6-3803E2573C91}" srcOrd="0" destOrd="0" presId="urn:microsoft.com/office/officeart/2008/layout/LinedList"/>
    <dgm:cxn modelId="{A8BF234D-B0B8-C347-8C4E-41E2BCD88BAD}" type="presParOf" srcId="{3836EFAC-4354-8E40-8F9A-B761D34ECE55}" destId="{AD2A1B53-7D79-9F4A-A335-BDE1DB19835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00C32B-9F0C-3F40-ABF6-6F920EE8737B}">
      <dsp:nvSpPr>
        <dsp:cNvPr id="0" name=""/>
        <dsp:cNvSpPr/>
      </dsp:nvSpPr>
      <dsp:spPr>
        <a:xfrm>
          <a:off x="5308081" y="2793"/>
          <a:ext cx="2124476" cy="212447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Governance and rules of the global economy</a:t>
          </a:r>
        </a:p>
      </dsp:txBody>
      <dsp:txXfrm>
        <a:off x="5619203" y="313915"/>
        <a:ext cx="1502232" cy="1502232"/>
      </dsp:txXfrm>
    </dsp:sp>
    <dsp:sp modelId="{7F0DCB4E-65F8-BF43-9D17-5C827D2EAEB1}">
      <dsp:nvSpPr>
        <dsp:cNvPr id="0" name=""/>
        <dsp:cNvSpPr/>
      </dsp:nvSpPr>
      <dsp:spPr>
        <a:xfrm rot="2700000">
          <a:off x="7204515" y="1823172"/>
          <a:ext cx="564900" cy="71701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229333" y="1906657"/>
        <a:ext cx="395430" cy="430206"/>
      </dsp:txXfrm>
    </dsp:sp>
    <dsp:sp modelId="{39FF8688-8670-3C42-BA5D-8AD7F16CEC37}">
      <dsp:nvSpPr>
        <dsp:cNvPr id="0" name=""/>
        <dsp:cNvSpPr/>
      </dsp:nvSpPr>
      <dsp:spPr>
        <a:xfrm>
          <a:off x="7563983" y="2258695"/>
          <a:ext cx="2124476" cy="2124476"/>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Export/commodity</a:t>
          </a:r>
        </a:p>
        <a:p>
          <a:pPr marL="0" lvl="0" indent="0" algn="ctr" defTabSz="622300">
            <a:lnSpc>
              <a:spcPct val="90000"/>
            </a:lnSpc>
            <a:spcBef>
              <a:spcPct val="0"/>
            </a:spcBef>
            <a:spcAft>
              <a:spcPct val="35000"/>
            </a:spcAft>
            <a:buNone/>
          </a:pPr>
          <a:r>
            <a:rPr lang="en-US" sz="1400" kern="1200" dirty="0"/>
            <a:t>Dependence</a:t>
          </a:r>
        </a:p>
        <a:p>
          <a:pPr marL="0" lvl="0" indent="0" algn="ctr" defTabSz="622300">
            <a:lnSpc>
              <a:spcPct val="90000"/>
            </a:lnSpc>
            <a:spcBef>
              <a:spcPct val="0"/>
            </a:spcBef>
            <a:spcAft>
              <a:spcPct val="35000"/>
            </a:spcAft>
            <a:buNone/>
          </a:pPr>
          <a:r>
            <a:rPr lang="en-US" sz="1400" kern="1200"/>
            <a:t>+</a:t>
          </a:r>
        </a:p>
        <a:p>
          <a:pPr marL="0" lvl="0" indent="0" algn="ctr" defTabSz="622300">
            <a:lnSpc>
              <a:spcPct val="90000"/>
            </a:lnSpc>
            <a:spcBef>
              <a:spcPct val="0"/>
            </a:spcBef>
            <a:spcAft>
              <a:spcPct val="35000"/>
            </a:spcAft>
            <a:buNone/>
          </a:pPr>
          <a:r>
            <a:rPr lang="en-US" sz="1400" kern="1200" dirty="0"/>
            <a:t>Corporate concentration</a:t>
          </a:r>
        </a:p>
      </dsp:txBody>
      <dsp:txXfrm>
        <a:off x="7875105" y="2569817"/>
        <a:ext cx="1502232" cy="1502232"/>
      </dsp:txXfrm>
    </dsp:sp>
    <dsp:sp modelId="{37BF01BD-433F-A942-807B-7380CE7FD112}">
      <dsp:nvSpPr>
        <dsp:cNvPr id="0" name=""/>
        <dsp:cNvSpPr/>
      </dsp:nvSpPr>
      <dsp:spPr>
        <a:xfrm rot="8100000">
          <a:off x="7227125" y="4079074"/>
          <a:ext cx="564900" cy="717010"/>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10800000">
        <a:off x="7371777" y="4162559"/>
        <a:ext cx="395430" cy="430206"/>
      </dsp:txXfrm>
    </dsp:sp>
    <dsp:sp modelId="{9E4B7E2B-E007-F349-A00B-F93D54D45C5E}">
      <dsp:nvSpPr>
        <dsp:cNvPr id="0" name=""/>
        <dsp:cNvSpPr/>
      </dsp:nvSpPr>
      <dsp:spPr>
        <a:xfrm>
          <a:off x="5308081" y="4514597"/>
          <a:ext cx="2124476" cy="2124476"/>
        </a:xfrm>
        <a:prstGeom prst="ellipse">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Environmental, Economic &amp; Social</a:t>
          </a:r>
        </a:p>
        <a:p>
          <a:pPr marL="0" lvl="0" indent="0" algn="ctr" defTabSz="622300">
            <a:lnSpc>
              <a:spcPct val="90000"/>
            </a:lnSpc>
            <a:spcBef>
              <a:spcPct val="0"/>
            </a:spcBef>
            <a:spcAft>
              <a:spcPct val="35000"/>
            </a:spcAft>
            <a:buNone/>
          </a:pPr>
          <a:r>
            <a:rPr lang="en-US" sz="1400" kern="1200" dirty="0"/>
            <a:t>Extraction</a:t>
          </a:r>
        </a:p>
        <a:p>
          <a:pPr marL="0" lvl="0" indent="0" algn="ctr" defTabSz="622300">
            <a:lnSpc>
              <a:spcPct val="90000"/>
            </a:lnSpc>
            <a:spcBef>
              <a:spcPct val="0"/>
            </a:spcBef>
            <a:spcAft>
              <a:spcPct val="35000"/>
            </a:spcAft>
            <a:buNone/>
          </a:pPr>
          <a:r>
            <a:rPr lang="en-US" sz="1400" kern="1200" dirty="0"/>
            <a:t>Exploitation</a:t>
          </a:r>
        </a:p>
      </dsp:txBody>
      <dsp:txXfrm>
        <a:off x="5619203" y="4825719"/>
        <a:ext cx="1502232" cy="1502232"/>
      </dsp:txXfrm>
    </dsp:sp>
    <dsp:sp modelId="{69F1C14A-D1C3-C340-B4C3-85EFDF0A060C}">
      <dsp:nvSpPr>
        <dsp:cNvPr id="0" name=""/>
        <dsp:cNvSpPr/>
      </dsp:nvSpPr>
      <dsp:spPr>
        <a:xfrm rot="13500000">
          <a:off x="4971223" y="4101684"/>
          <a:ext cx="564900" cy="717010"/>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10800000">
        <a:off x="5115875" y="4305003"/>
        <a:ext cx="395430" cy="430206"/>
      </dsp:txXfrm>
    </dsp:sp>
    <dsp:sp modelId="{ECB1B8F1-155A-DF48-880D-2A31297038F4}">
      <dsp:nvSpPr>
        <dsp:cNvPr id="0" name=""/>
        <dsp:cNvSpPr/>
      </dsp:nvSpPr>
      <dsp:spPr>
        <a:xfrm>
          <a:off x="3052179" y="2258695"/>
          <a:ext cx="2124476" cy="2124476"/>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False solutions</a:t>
          </a:r>
        </a:p>
        <a:p>
          <a:pPr marL="0" lvl="0" indent="0" algn="ctr" defTabSz="622300">
            <a:lnSpc>
              <a:spcPct val="90000"/>
            </a:lnSpc>
            <a:spcBef>
              <a:spcPct val="0"/>
            </a:spcBef>
            <a:spcAft>
              <a:spcPct val="35000"/>
            </a:spcAft>
            <a:buNone/>
          </a:pPr>
          <a:r>
            <a:rPr lang="en-US" sz="1400" kern="1200" dirty="0"/>
            <a:t>ESG and SDG-washing</a:t>
          </a:r>
        </a:p>
      </dsp:txBody>
      <dsp:txXfrm>
        <a:off x="3363301" y="2569817"/>
        <a:ext cx="1502232" cy="1502232"/>
      </dsp:txXfrm>
    </dsp:sp>
    <dsp:sp modelId="{188072BC-DC68-F545-A501-3061EECB2DC0}">
      <dsp:nvSpPr>
        <dsp:cNvPr id="0" name=""/>
        <dsp:cNvSpPr/>
      </dsp:nvSpPr>
      <dsp:spPr>
        <a:xfrm rot="18900000">
          <a:off x="4948613" y="1845782"/>
          <a:ext cx="564900" cy="717010"/>
        </a:xfrm>
        <a:prstGeom prst="rightArrow">
          <a:avLst>
            <a:gd name="adj1" fmla="val 60000"/>
            <a:gd name="adj2" fmla="val 50000"/>
          </a:avLst>
        </a:prstGeom>
        <a:solidFill>
          <a:schemeClr val="accent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4973431" y="2049101"/>
        <a:ext cx="395430" cy="430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93F36-B04B-3D4E-9A67-DC4FF0A3EBD8}">
      <dsp:nvSpPr>
        <dsp:cNvPr id="0" name=""/>
        <dsp:cNvSpPr/>
      </dsp:nvSpPr>
      <dsp:spPr>
        <a:xfrm>
          <a:off x="0" y="0"/>
          <a:ext cx="690898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5E9C76-05A5-7144-A1B2-33E34EF78652}">
      <dsp:nvSpPr>
        <dsp:cNvPr id="0" name=""/>
        <dsp:cNvSpPr/>
      </dsp:nvSpPr>
      <dsp:spPr>
        <a:xfrm>
          <a:off x="0" y="0"/>
          <a:ext cx="6908982" cy="1265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a:t>Public financing methods are incapable of filling the ‘financing gap’ </a:t>
          </a:r>
          <a:endParaRPr lang="en-US" sz="2500" kern="1200" dirty="0"/>
        </a:p>
      </dsp:txBody>
      <dsp:txXfrm>
        <a:off x="0" y="0"/>
        <a:ext cx="6908982" cy="1265170"/>
      </dsp:txXfrm>
    </dsp:sp>
    <dsp:sp modelId="{C808B718-B6CA-2547-9E71-7DE49A1DC707}">
      <dsp:nvSpPr>
        <dsp:cNvPr id="0" name=""/>
        <dsp:cNvSpPr/>
      </dsp:nvSpPr>
      <dsp:spPr>
        <a:xfrm>
          <a:off x="0" y="1265170"/>
          <a:ext cx="69089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CA9DA2-7011-A049-9FB0-6D40B6278036}">
      <dsp:nvSpPr>
        <dsp:cNvPr id="0" name=""/>
        <dsp:cNvSpPr/>
      </dsp:nvSpPr>
      <dsp:spPr>
        <a:xfrm>
          <a:off x="0" y="1265170"/>
          <a:ext cx="6908982" cy="1265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MDBs and governments should act as facilitators to attract private finance </a:t>
          </a:r>
          <a:endParaRPr lang="en-US" sz="2500" kern="1200"/>
        </a:p>
      </dsp:txBody>
      <dsp:txXfrm>
        <a:off x="0" y="1265170"/>
        <a:ext cx="6908982" cy="1265170"/>
      </dsp:txXfrm>
    </dsp:sp>
    <dsp:sp modelId="{A34CE5C9-183E-E641-9EC9-919AEF191CC4}">
      <dsp:nvSpPr>
        <dsp:cNvPr id="0" name=""/>
        <dsp:cNvSpPr/>
      </dsp:nvSpPr>
      <dsp:spPr>
        <a:xfrm>
          <a:off x="0" y="2530341"/>
          <a:ext cx="690898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413ECB-4684-7D48-B26A-3A0A82015450}">
      <dsp:nvSpPr>
        <dsp:cNvPr id="0" name=""/>
        <dsp:cNvSpPr/>
      </dsp:nvSpPr>
      <dsp:spPr>
        <a:xfrm>
          <a:off x="0" y="2530341"/>
          <a:ext cx="6908982" cy="1265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More private finance is inherently good</a:t>
          </a:r>
          <a:r>
            <a:rPr lang="en-US" sz="2500" kern="1200"/>
            <a:t> </a:t>
          </a:r>
        </a:p>
      </dsp:txBody>
      <dsp:txXfrm>
        <a:off x="0" y="2530341"/>
        <a:ext cx="6908982" cy="1265170"/>
      </dsp:txXfrm>
    </dsp:sp>
    <dsp:sp modelId="{3D407A1A-E351-C94E-9A7F-A151087C7FBA}">
      <dsp:nvSpPr>
        <dsp:cNvPr id="0" name=""/>
        <dsp:cNvSpPr/>
      </dsp:nvSpPr>
      <dsp:spPr>
        <a:xfrm>
          <a:off x="0" y="3795511"/>
          <a:ext cx="690898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4C380-F587-954C-B8B6-3803E2573C91}">
      <dsp:nvSpPr>
        <dsp:cNvPr id="0" name=""/>
        <dsp:cNvSpPr/>
      </dsp:nvSpPr>
      <dsp:spPr>
        <a:xfrm>
          <a:off x="0" y="3795511"/>
          <a:ext cx="6908982" cy="1265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Private finance will be allocated in a way that supports the SDGs and reaches those most marginalized </a:t>
          </a:r>
          <a:endParaRPr lang="en-US" sz="2500" kern="1200"/>
        </a:p>
      </dsp:txBody>
      <dsp:txXfrm>
        <a:off x="0" y="3795511"/>
        <a:ext cx="6908982" cy="126517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00:09:31.965"/>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0 102 16383,'93'0'0,"-3"0"0,-19 0 0,-3 0 0,-4 0 0,0 0 0,7 0 0,3 0 0,4 0 0,3 0 0,4 0 0,5 0 0,6 0 0,-44 0 0,1 0 0,4 0 0,1 0 0,4 0 0,1 0 0,0 1 0,1 0 0,-2 0 0,-2 2 0,-4 0 0,-4 1 0,34 5 0,-21-3 0,-21-2 0,-14-3 0,-8-1 0,-4 0 0,6-9 0,16 7 0,18-6 0,8 12 0,11 5 0,-29 0 0,3 0 0,13 3 0,4 1 0,16 2 0,4 1 0,5 0 0,0 1 0,-6-2 0,-2 1 0,-11-1 0,-4-1 0,-18-3 0,-3-1 0,28 4 0,-17-7 0,4-3 0,7-1 0,-2 0 0,-10 0 0,-13-3 0,5 0 0,17 0 0,25 0 0,-39 0 0,1 0 0,0 0 0,0 0 0,-2 0 0,-1 0 0,48 0 0,-47 0 0,1 0 0,2 0 0,2 0 0,5 0 0,1 0 0,1 0 0,-1 0 0,-2 0 0,-2 0 0,-3 0 0,0 0 0,-6 0 0,-2 0 0,43 0 0,-7 0 0,-4 0 0,1 0 0,3 0 0,3 0 0,-1-1 0,-4-8 0,-2-11 0,2-12 0,-38 11 0,2-2 0,6-3 0,2-1 0,4 0 0,0 1 0,1 1 0,0 1 0,-3 4 0,-2 2 0,36-4 0,-12 7 0,-12 7 0,-4 4 0,0 2 0,1 2 0,0 0 0,8 0 0,9 0 0,14 0 0,-41 1 0,0 1 0,-1 1 0,-1 0 0,39 4 0,-23 0 0,-25-3 0,-16-1 0,-14 0 0,-3-1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00:09:36.164"/>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0 104 16383,'93'0'0,"0"0"0,-7 0 0,6 0 0,5 0 0,-3 0 0,4 0 0,4 0 0,1 0 0,-12 0 0,3 0 0,1 0 0,1 0 0,0 0 0,-11 0 0,0 0 0,2 0 0,0 0 0,1 0 0,1 0 0,7 0 0,2-1 0,2 1 0,0 0 0,0 0 0,0 1 0,-13 0 0,1 0 0,0 0 0,0 1 0,0-1 0,-1 1 0,0 0 0,10 1 0,1-1 0,-2 1 0,0 0 0,-2 0 0,-1 1 0,9 0 0,0 1 0,-3 0 0,-3 1 0,-5-1 0,-6 2 0,-4 0 0,-4 1 0,-2-2 0,10 1 0,-2-2 0,-2 0 0,-5 0 0,-2-2 0,-1 0 0,25 0 0,-3-2 0,-8-1 0,-4 0 0,-19 0 0,-7 0 0,17-3 0,-36-21 0,-15 16 0,18-21 0,40 16 0,-14 4 0,9-1 0,-7 2 0,5-1 0,3 1 0,13 0 0,3 1 0,3 2 0,-19 1 0,3 0 0,0 1 0,1 0 0,2 1 0,1 0 0,0 0 0,1 1 0,-1 1 0,0 0 0,0 0 0,0 0 0,-1 0 0,0 0 0,0 0 0,-1 0 0,-4 0 0,-1 1 0,0-1 0,-1 1 0,22 0 0,-1 0 0,-2 1 0,-5-1 0,-1 1 0,-2 0 0,-3-1 0,-1 1 0,-1-1 0,-5 0 0,0 0 0,-2 0 0,26-1 0,-3 0 0,-11 0 0,-3 0 0,-13 0 0,-2 0 0,-6 0 0,-2 0 0,-4-2 0,-2-1 0,2-2 0,0-2 0,3-1 0,1 0 0,0-1 0,-1 0 0,-4 2 0,0 1 0,0 2 0,-1 2 0,3 0 0,0 1 0,7 1 0,1 0 0,6 0 0,1 0 0,4 0 0,2 1 0,0 1 0,-1 1 0,-9 1 0,-3-1 0,-10 1 0,-6-1 0,17 2 0,-42-9 0,-2 0 0,19-1 0,37 1 0,1 9 0,11 4 0,-16-1 0,5 1 0,3 1 0,12 2 0,4 0 0,2 1 0,-13-2 0,2 0 0,2 0 0,-1 0 0,0-2 0,-1 1 0,1-1 0,-1 0 0,0 0 0,0-1 0,-1 0 0,-2 0 0,-5-1 0,-2-1 0,-1 0 0,-3 0 0,10-1 0,-3 0 0,-3-1 0,-11-1 0,-2-2 0,-2 1 0,21-2 0,-3 0 0,-6 0 0,-2 0 0,-2 0 0,-1 0 0,-7 0 0,-2 0 0,-6 0 0,-3 0 0,34-2 0,-13-1 0,-5-2 0,13-3 0,13-2 0,-36 4 0,3 0 0,6 0 0,1 2 0,2 0 0,0 0 0,2 2 0,-1 1 0,-5 1 0,-2 0 0,-4 0 0,-3 1 0,-7 0 0,-3 0 0,27 2 0,-20 0 0,-5-2 0,3-1 0,7 0 0,10-4 0,13-9 0,7-5 0,4-5 0,-9 5 0,-18 7 0,-20 3 0,-16 5 0,-16 1 0,3 2 0,-1 0 0,7 1 0,7 2 0,0 3 0,1 1 0,-3 0 0,-4 0 0,-14-4 0,22 0 0,-11-3 0,17 0 0,-12 0 0,-8 0 0,-55-35 0,28 26 0,-38-26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00:09:44.830"/>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0 217 16383,'67'0'0,"0"0"0,14 0 0,4 0 0,-16 0 0,3 0 0,3 0 0,15 0 0,4 0 0,1 0 0,-16 0 0,2 0 0,1 0 0,1 0 0,2 0 0,1 1 0,1-1 0,1-1 0,4 0 0,1-1 0,1-1 0,1 0 0,-15 0 0,0-1 0,1 0 0,-1-1 0,-1 0 0,15 0 0,0-2 0,-2 1 0,-2-1 0,-6 1 0,-1 0 0,-2 0 0,-4 1 0,8 0 0,-4 1 0,-6 1 0,7 1 0,-7 2 0,-8-1 0,-4 2 0,-11-1 0,-3 0 0,37 0 0,-4 0 0,6-5 0,11-3 0,1-1 0,-15-2 0,-20 3 0,-26-4 0,-17-11 0,-13 0 0,-3 3 0,28 14 0,20 21 0,-1 0 0,8 2 0,9 2 0,7 0 0,-8-6 0,6-2 0,3-1 0,13-1 0,4 0 0,0-1 0,0-2 0,1 0 0,-1 0 0,2 0 0,-1 1 0,-3 1 0,-16 1 0,-3 0 0,-1 1 0,23 6 0,-2-1 0,-4-2 0,0-1 0,-7-3 0,-1-3 0,1-2 0,0-2 0,-3-2 0,-1 0 0,-4 1 0,0 1 0,-6 0 0,-1 2 0,-6-1 0,-1 0 0,-1 0 0,0 0 0,-1-2 0,1 0 0,1-1 0,0 0 0,0 0 0,-2 0 0,-6 0 0,-2 0 0,41 0 0,-12 0 0,-3 0 0,8 0 0,14 0 0,-46-2 0,0-1 0,1-1 0,-1-3 0,1-1 0,-1-2 0,1-1 0,0-1 0,2-1 0,2 1 0,4 0 0,2 2 0,0 0 0,1 1 0,-3 2 0,0 2 0,-4 1 0,-1 2 0,42 0 0,-4 2 0,-4 0 0,0 0 0,1 0 0,-2 0 0,4 0 0,2 0 0,-3 0 0,-10 0 0,-12 0 0,-11 0 0,-8 0 0,-4 1 0,-11 6 0,-6 4 0,-10 4 0,-6 2 0,-3-2 0,7-2 0,8-1 0,14-2 0,16-3 0,20-3 0,20-4 0,-42 0 0,1 0 0,4 0 0,0 0 0,0-2 0,0-2 0,-3-3 0,-1-1 0,-1-3 0,-1-2 0,-1-2 0,0-1 0,1 1 0,0 1 0,1 2 0,-1 1 0,-2 2 0,-3 1 0,31-3 0,-26-5 0,-28 9 0,-3-4 0,12 11 0,27 5 0,18 3 0,-13 1 0,7 0 0,10 1 0,2-1 0,5 0 0,1-1 0,4 0 0,-4-1 0,-22-2 0,-2-1 0,-4 1 0,-1 0 0,-4-1 0,-2 1 0,-4-1 0,-3 0 0,40 2 0,-21 1 0,-19-3 0,-17-1 0,-18-1 0,-3-2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00:09:47.730"/>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0 118 16383,'64'0'0,"0"0"0,13 0 0,5 0 0,-13 0 0,3 0 0,4 0 0,16 0 0,5 0 0,3 0 0,-16 0 0,3 0 0,2 0 0,4 0 0,-2 0 0,5 0 0,1 0 0,2 0 0,0 0 0,-14 0 0,2 0 0,-1 0 0,1 0 0,0 0 0,-2 0 0,15 0 0,-1 0 0,0 0 0,-2 0 0,-2 0 0,-9 0 0,-2 0 0,-1 0 0,-3 0 0,-5 0 0,17 0 0,-6 0 0,-4 1 0,17 0 0,-7 1 0,-21 0 0,-6-1 0,33-6 0,-44 5 0,12-9 0,17 9 0,-19-2 0,5-2 0,21 0 0,5 0 0,-22-1 0,2 1 0,2-1 0,10-1 0,3 0 0,1 0 0,7 1 0,3-1 0,-1 1 0,-23 1 0,-1 0 0,1 0 0,0 0 0,0 0 0,0 1 0,-1 0 0,1 0 0,20-1 0,0 1 0,-2 0 0,-5 1 0,0 0 0,-1 1 0,-4-1 0,-1 1 0,-1 0 0,-8 1 0,-1 0 0,-2 0 0,26 0 0,-3 0 0,-14 0 0,-5 0 0,-16 0 0,-6 0 0,25 0 0,-30 0 0,-29 0 0,-7 2 0,-9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00:09:50.781"/>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0 16383,'68'0'0,"0"0"0,23 0 0,8 0 0,-16 0 0,5 0 0,3 0 0,-12 0 0,2 0 0,2 0 0,0 0 0,5 0 0,2 0 0,-1 0 0,1 0 0,-2 0 0,-1 0 0,0 0 0,0 0 0,-2 0 0,0 0 0,0 0 0,-1 0 0,-1 0 0,-1 0 0,0 0 0,-2 0 0,15 0 0,-2 0 0,-3 0 0,-12 0 0,-3 0 0,-3 0 0,15 0 0,-6 0 0,-17 2 0,-2 0 0,0 2 0,0 2 0,-4 1 0,-1 1 0,39 7 0,-17-4 0,-17-8 0,-4-3 0,3 0 0,4 0 0,0 0 0,-7 0 0,-9 0 0,-4 0 0,2 0 0,7 0 0,10 0 0,-2 0 0,-6 0 0,-5 0 0,-3 1 0,3 4 0,3 3 0,0 2 0,-3 0 0,-7-6 0,-7-2 0,-5-1 0,-3 2 0,-3-1 0,-2 0 0,-7-1 0,6-1 0,-2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00:09:55.364"/>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1 351 16383,'69'0'0,"0"0"0,3 0 0,7 0 0,5 0 0,-8 0 0,4 0 0,3 0 0,2 0 0,-5 0 0,2 0 0,3 0 0,1 0 0,2 0 0,-5 0 0,3 0 0,1 0 0,1 0 0,0 0 0,-1 0 0,-1 0 0,1 0 0,-1 0 0,1 0 0,0 0 0,0 0 0,4 0 0,0 0 0,1 0 0,-1 0 0,0 0 0,-1 0 0,12 0 0,0 0 0,-1 0 0,-2 0 0,-3 0 0,6 0 0,-4 0 0,-2 0 0,-2 0 0,-10 0 0,0 0 0,-4 0 0,-3 0 0,6 0 0,-4 0 0,-4 0 0,13 0 0,-7 0 0,-15 0 0,-6 0 0,18-4 0,-35-14 0,-17 10 0,12-10 0,26 15 0,34-1 0,-31 2 0,6 0 0,18-2 0,5 0 0,-22 0 0,4-1 0,2 0 0,12-2 0,4 0 0,1 0 0,-17 1 0,1 1 0,1-1 0,0 0 0,-1 1 0,-1 1 0,1-1 0,-2 2 0,-2 0 0,0 0 0,-2 1 0,-1 0 0,14 1 0,-3 0 0,-2 0 0,-10 1 0,-2 0 0,-2 0 0,30 0 0,-3 0 0,-11 0 0,-1 0 0,-2 0 0,-2 0 0,-8 0 0,-1 0 0,-7 0 0,-1 0 0,-5 0 0,-1 0 0,-6 0 0,0 0 0,2-1 0,0-1 0,6 1 0,1-2 0,6 0 0,2 0 0,0 0 0,-1 0 0,-6 1 0,-2 1 0,32-1 0,-36-4 0,-27-21 0,-14 14 0,14-12 0,30 25 0,30 0 0,-34 0 0,3-1 0,15-1 0,4 0 0,14-1 0,5-1 0,-18 1 0,3-2 0,2 1 0,6 0 0,2-1 0,-2-1 0,-2 1 0,0 0 0,-3-1 0,-4 2 0,-3-1 0,-2 1 0,19 0 0,-5 1 0,-15 1 0,-5 0 0,-14 2 0,-3 0 0,34 0 0,-7 0 0,3 0 0,6 0 0,4 0 0,1 0 0,-7 0 0,-14 3 0,-12-1 0,-8 1 0,-5-1 0,-1-16 0,-16 10 0,13-9 0,10 14 0,33 6 0,-27 0 0,3 1 0,6 3 0,3 3 0,4 2 0,1 1 0,2 0 0,-1 0 0,-3 1 0,-2 0 0,-2-2 0,-1-1 0,-2 0 0,0-1 0,1 1 0,1 1 0,0-1 0,2-1 0,6 3 0,2 0 0,0 0 0,0-1 0,4-3 0,0-2 0,1-2 0,-1-2 0,-7-4 0,-2-1 0,-4-1 0,-3 0 0,-11 1 0,-3-1 0,34 3 0,-17-2 0,-1-2 0,14 0 0,18 0 0,-45 0 0,1 0 0,0 0 0,-1 0 0,-4 0 0,-1 0 0,40 0 0,-4 0 0,1 0 0,6 0 0,3 0 0,-3 2 0,-4 1 0,-8 0 0,0-1 0,4-2 0,7 0 0,2 0 0,-6 0 0,-9 0 0,-15 0 0,-8 0 0,-5 0 0,1 0 0,1 0 0,-3 0 0,-6 0 0,-9 0 0,-4 0 0,-3 0 0,-3 0 0,0 0 0,0 0 0,-1 0 0,3 0 0,1 0 0,6 0 0,4 0 0,-1 0 0,-4 0 0,-9 0 0,-4 0 0,5 0 0,-6 0 0,3 0 0,-8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2C9DE-812D-274A-9A7A-4A18C50D6C06}" type="datetimeFigureOut">
              <a:rPr lang="en-US" smtClean="0"/>
              <a:t>9/12/22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638F97-92C8-BF4D-ADA5-455B22B4964B}" type="slidenum">
              <a:rPr lang="en-US" smtClean="0"/>
              <a:t>‹#›</a:t>
            </a:fld>
            <a:endParaRPr lang="en-US"/>
          </a:p>
        </p:txBody>
      </p:sp>
    </p:spTree>
    <p:extLst>
      <p:ext uri="{BB962C8B-B14F-4D97-AF65-F5344CB8AC3E}">
        <p14:creationId xmlns:p14="http://schemas.microsoft.com/office/powerpoint/2010/main" val="1793962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02124"/>
                </a:solidFill>
                <a:effectLst/>
                <a:latin typeface="Arial" panose="020B0604020202020204" pitchFamily="34" charset="0"/>
                <a:ea typeface="Calibri" panose="020F0502020204030204" pitchFamily="34" charset="0"/>
              </a:rPr>
              <a:t>Every year, the global development agenda becomes increasingly </a:t>
            </a:r>
            <a:r>
              <a:rPr lang="en-US" sz="1800" dirty="0" err="1">
                <a:solidFill>
                  <a:srgbClr val="202124"/>
                </a:solidFill>
                <a:effectLst/>
                <a:latin typeface="Arial" panose="020B0604020202020204" pitchFamily="34" charset="0"/>
                <a:ea typeface="Calibri" panose="020F0502020204030204" pitchFamily="34" charset="0"/>
              </a:rPr>
              <a:t>focussed</a:t>
            </a:r>
            <a:r>
              <a:rPr lang="en-US" sz="1800" dirty="0">
                <a:solidFill>
                  <a:srgbClr val="202124"/>
                </a:solidFill>
                <a:effectLst/>
                <a:latin typeface="Arial" panose="020B0604020202020204" pitchFamily="34" charset="0"/>
                <a:ea typeface="Calibri" panose="020F0502020204030204" pitchFamily="34" charset="0"/>
              </a:rPr>
              <a:t> on attracting private investments to fill the SDGs “financing gap.” This development approach is currently expanded through many fronts. A prominent one consists of the Global Investors for Sustainable Development (GISD) Alliance, a group of 30 business giants (including commercial banks, asset managers and insurance companies) convened by the UNSG “to advise</a:t>
            </a:r>
            <a:r>
              <a:rPr lang="en-US" sz="1800" b="1" dirty="0">
                <a:solidFill>
                  <a:srgbClr val="333333"/>
                </a:solidFill>
                <a:effectLst/>
                <a:latin typeface="Roboto" panose="02000000000000000000" pitchFamily="2" charset="0"/>
                <a:ea typeface="Calibri" panose="020F0502020204030204" pitchFamily="34" charset="0"/>
                <a:cs typeface="Times New Roman" panose="02020603050405020304" pitchFamily="18" charset="0"/>
              </a:rPr>
              <a:t> </a:t>
            </a:r>
            <a:r>
              <a:rPr lang="en-US" sz="1800" dirty="0">
                <a:solidFill>
                  <a:srgbClr val="202124"/>
                </a:solidFill>
                <a:effectLst/>
                <a:latin typeface="Arial" panose="020B0604020202020204" pitchFamily="34" charset="0"/>
                <a:ea typeface="Calibri" panose="020F0502020204030204" pitchFamily="34" charset="0"/>
              </a:rPr>
              <a:t>on removing impediments and implementing solutions for scaling up long-term investment for sustainable development.” According to a private finance-first approach, states role should be of removing “regulatory barriers” and de-risking investments in order </a:t>
            </a:r>
            <a:r>
              <a:rPr lang="en-US" sz="1800" dirty="0" err="1">
                <a:solidFill>
                  <a:srgbClr val="202124"/>
                </a:solidFill>
                <a:effectLst/>
                <a:latin typeface="Arial" panose="020B0604020202020204" pitchFamily="34" charset="0"/>
                <a:ea typeface="Calibri" panose="020F0502020204030204" pitchFamily="34" charset="0"/>
              </a:rPr>
              <a:t>incentivise</a:t>
            </a:r>
            <a:r>
              <a:rPr lang="en-US" sz="1800" dirty="0">
                <a:solidFill>
                  <a:srgbClr val="202124"/>
                </a:solidFill>
                <a:effectLst/>
                <a:latin typeface="Arial" panose="020B0604020202020204" pitchFamily="34" charset="0"/>
                <a:ea typeface="Calibri" panose="020F0502020204030204" pitchFamily="34" charset="0"/>
              </a:rPr>
              <a:t> private actors that expect guaranteed returns. This approach, however, undermines the important and potentially transformative regulatory role of the state, which can mobilize sustainable financial resources to fund national development strategies without transferring risks from the private sector to taxpayers and the public purse.</a:t>
            </a:r>
            <a:r>
              <a:rPr lang="en-US" dirty="0">
                <a:effectLst/>
              </a:rPr>
              <a:t> </a:t>
            </a:r>
            <a:endParaRPr lang="en-US" dirty="0"/>
          </a:p>
        </p:txBody>
      </p:sp>
      <p:sp>
        <p:nvSpPr>
          <p:cNvPr id="4" name="Slide Number Placeholder 3"/>
          <p:cNvSpPr>
            <a:spLocks noGrp="1"/>
          </p:cNvSpPr>
          <p:nvPr>
            <p:ph type="sldNum" sz="quarter" idx="5"/>
          </p:nvPr>
        </p:nvSpPr>
        <p:spPr/>
        <p:txBody>
          <a:bodyPr/>
          <a:lstStyle/>
          <a:p>
            <a:fld id="{9A638F97-92C8-BF4D-ADA5-455B22B4964B}" type="slidenum">
              <a:rPr lang="en-US" smtClean="0"/>
              <a:t>1</a:t>
            </a:fld>
            <a:endParaRPr lang="en-US"/>
          </a:p>
        </p:txBody>
      </p:sp>
    </p:spTree>
    <p:extLst>
      <p:ext uri="{BB962C8B-B14F-4D97-AF65-F5344CB8AC3E}">
        <p14:creationId xmlns:p14="http://schemas.microsoft.com/office/powerpoint/2010/main" val="2006748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t>
            </a:r>
            <a:r>
              <a:rPr lang="en-US" dirty="0" err="1"/>
              <a:t>FfD</a:t>
            </a:r>
            <a:r>
              <a:rPr lang="en-US" dirty="0"/>
              <a:t> Conference 2022</a:t>
            </a:r>
          </a:p>
          <a:p>
            <a:r>
              <a:rPr lang="en-US" dirty="0"/>
              <a:t>Private Finance discussion completely framed around the idea of expanding bond markets </a:t>
            </a:r>
          </a:p>
          <a:p>
            <a:pPr marL="0" indent="0">
              <a:buNone/>
            </a:pPr>
            <a:r>
              <a:rPr lang="en-US" sz="1200" dirty="0"/>
              <a:t>1. What public policies and regulatory frameworks will facilitate the participation of developing countries in the burgeoning SDG bond market?</a:t>
            </a:r>
          </a:p>
          <a:p>
            <a:pPr marL="0" indent="0">
              <a:buNone/>
            </a:pPr>
            <a:r>
              <a:rPr lang="en-US" sz="1200" dirty="0"/>
              <a:t>2. What policy frameworks should be put in place to address information gaps and asymmetries to boost FDI in SDG-relevant sectors in developing countries?</a:t>
            </a:r>
          </a:p>
          <a:p>
            <a:endParaRPr lang="en-US" dirty="0"/>
          </a:p>
        </p:txBody>
      </p:sp>
      <p:sp>
        <p:nvSpPr>
          <p:cNvPr id="4" name="Slide Number Placeholder 3"/>
          <p:cNvSpPr>
            <a:spLocks noGrp="1"/>
          </p:cNvSpPr>
          <p:nvPr>
            <p:ph type="sldNum" sz="quarter" idx="5"/>
          </p:nvPr>
        </p:nvSpPr>
        <p:spPr/>
        <p:txBody>
          <a:bodyPr/>
          <a:lstStyle/>
          <a:p>
            <a:fld id="{9A638F97-92C8-BF4D-ADA5-455B22B4964B}" type="slidenum">
              <a:rPr lang="en-US" smtClean="0"/>
              <a:t>3</a:t>
            </a:fld>
            <a:endParaRPr lang="en-US"/>
          </a:p>
        </p:txBody>
      </p:sp>
    </p:spTree>
    <p:extLst>
      <p:ext uri="{BB962C8B-B14F-4D97-AF65-F5344CB8AC3E}">
        <p14:creationId xmlns:p14="http://schemas.microsoft.com/office/powerpoint/2010/main" val="675427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Flora </a:t>
            </a:r>
          </a:p>
          <a:p>
            <a:r>
              <a:rPr lang="en-GB" sz="1200" kern="1200" dirty="0">
                <a:solidFill>
                  <a:schemeClr val="tx1"/>
                </a:solidFill>
                <a:effectLst/>
                <a:latin typeface="+mn-lt"/>
                <a:ea typeface="+mn-ea"/>
                <a:cs typeface="+mn-cs"/>
              </a:rPr>
              <a:t>First, assuming that traditional public financing methods are incapable of filling the ‘financing gap’ only tells one side of the story. It fails to account for systemic issues that can be tackled through international cooperation and policy choices, yet remain unsolved and continue to further expand such a ‘financing gap’ for developing countries: tax abuse and illicit financial flows; unsustainable and illegitimate debt (or the need for debt architecture reform); predatory trade and investment agreements; (not) meeting internationally-agreed ODA commitments in quantity and quality; and (barriers to) technological transfers (see also Box 3). The current economic order creates the problem and then offers a false, yet profitable, solution to the problem it has itself generated.</a:t>
            </a:r>
            <a:endParaRPr lang="en-US"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Second, the firm belief on private finance as the only solution leads to the assumption that the role of MDBs and governments should be to act as facilitators for private finance as their ultimate end goal. It implies a new, and problematic, way of framing the role of MDBs, namely as institutions that ‘de-risk’ private investments in developing countries, and ‘create markets’ for private investors. In the context of Covid-19 crisis, and the climate emergency, new markets for health and climate infrastructure will likely become ‘investment opportunities’ for institutional investors. Moreover, it implies a redefinition of the role of the state. All too often, the state is defined by its capacity to protect investors’ profits from demand risks attached to commodified infrastructure assets, and from political risks attached to policies that would threaten cash flows, including higher minimum wages, climate regulation and from liquidity and currency risks. But these risks do not disappear, they are all too often transferred to the balance sheet of the state, which is very evident in the case of PPPs.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Third, it assumes more private finance is inherently good, while failing to acknowledge that the type of infrastructure projects designed to attract private investors and generate quick returns might not match the public interest and national priorities.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While it is true that many developing countries face important infrastructure needs – such as schools, hospitals, water, sanitation, electricity and roads – it is not easy to unpack what current estimates of the infrastructure needs include, and one could argue that these figures are calculated on the basis of the mainstream growth-oriented paradigm, which is not ecologically sustainable. For instance, in 2017 the G20’s Global Infrastructure Hub estimated “global infrastructure investment needs of US$94 trillion out to 2040”, and this does not include health and education-related infrastructure. This was “US$15 trillion more than projected spending based on prevailing trends”, which is presented as an “investment gap”. In the context of the Covid-19 pandemic, one could argue that infrastructure financing needs have increased, as countries face the twin burden of projected economic downturns and fiscal distress, on top of the climate crisis. </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Fourth, the assumption that private finance will be allocated in a way that supports the SDGs and reaches those most marginalized ignores the fact that investors seek the most profitable investments. This will not lead to sustainably allocating resources to developing countries most affected by climate change, for instance, as that incurs in further risks.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instance, according to the G20’s Global Infrastructure Hub, private infrastructure investment has been heavily focused on high-income countries, which raises questions even for its own promoters. In 2019 “private infrastructure investment in high-income countries was triple that in low-income countries”. This leads the Hub to state that “at these rates, the mobilisation of private investment in developing countries falls short of international ambitions, with both the scale and amount of investment falling short of what would be needed for transformation.” In response to this, a strong focus is placed on following investors’ needs by creating a pipeline of bankable projects, and promoting greater standardisation of projects, as to make them comparable across countries and over time. </a:t>
            </a:r>
          </a:p>
          <a:p>
            <a:endParaRPr lang="en-US" dirty="0"/>
          </a:p>
        </p:txBody>
      </p:sp>
      <p:sp>
        <p:nvSpPr>
          <p:cNvPr id="4" name="Slide Number Placeholder 3"/>
          <p:cNvSpPr>
            <a:spLocks noGrp="1"/>
          </p:cNvSpPr>
          <p:nvPr>
            <p:ph type="sldNum" sz="quarter" idx="5"/>
          </p:nvPr>
        </p:nvSpPr>
        <p:spPr/>
        <p:txBody>
          <a:bodyPr/>
          <a:lstStyle/>
          <a:p>
            <a:fld id="{73A58AA4-4295-8349-83EA-D24FBB4F5804}" type="slidenum">
              <a:rPr lang="en-US" smtClean="0"/>
              <a:t>5</a:t>
            </a:fld>
            <a:endParaRPr lang="en-US"/>
          </a:p>
        </p:txBody>
      </p:sp>
    </p:spTree>
    <p:extLst>
      <p:ext uri="{BB962C8B-B14F-4D97-AF65-F5344CB8AC3E}">
        <p14:creationId xmlns:p14="http://schemas.microsoft.com/office/powerpoint/2010/main" val="4150456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D145B-41B7-A6EA-673A-25E085ADBF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CC2FD6-5ED0-5F84-4F31-99B25E5B28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8295C2-6516-AF64-CDF9-9646B21B2597}"/>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5" name="Footer Placeholder 4">
            <a:extLst>
              <a:ext uri="{FF2B5EF4-FFF2-40B4-BE49-F238E27FC236}">
                <a16:creationId xmlns:a16="http://schemas.microsoft.com/office/drawing/2014/main" id="{92DAA1CE-C753-763B-9D64-EE8676DE14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F6A2A-3F7E-7CC0-1933-97021848E93C}"/>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189978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F4F3D-1454-2D03-DFC0-D946E63361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BBAA5C-82BF-A988-0925-22653BEA1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B9C259-1E27-C0AC-4AC4-2841B5FA5C01}"/>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5" name="Footer Placeholder 4">
            <a:extLst>
              <a:ext uri="{FF2B5EF4-FFF2-40B4-BE49-F238E27FC236}">
                <a16:creationId xmlns:a16="http://schemas.microsoft.com/office/drawing/2014/main" id="{E9C73FB4-777C-7E4E-DF8E-E3B2401411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A0341D-2EC4-66D0-C544-44435F1075A1}"/>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1768462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71EE-7C14-026E-EEA0-6C2D46DAC8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B324B0-B4BD-4BCC-5ECC-8E7635C0AF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236E57-11B3-10D4-9735-3053EE932051}"/>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5" name="Footer Placeholder 4">
            <a:extLst>
              <a:ext uri="{FF2B5EF4-FFF2-40B4-BE49-F238E27FC236}">
                <a16:creationId xmlns:a16="http://schemas.microsoft.com/office/drawing/2014/main" id="{701C8625-1A6D-0317-0432-247C8E58F8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11AC65-7B11-5464-15D8-A5A53AD3FA53}"/>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42639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5948A-127A-D749-D123-3601554C6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9D3E0B-45FB-E2EC-3C26-29E9AEA188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B3C845-B9EA-B8AE-1ADA-A60C269425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EE842E-4C18-E359-BD65-926654E9BC03}"/>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6" name="Footer Placeholder 5">
            <a:extLst>
              <a:ext uri="{FF2B5EF4-FFF2-40B4-BE49-F238E27FC236}">
                <a16:creationId xmlns:a16="http://schemas.microsoft.com/office/drawing/2014/main" id="{4CFA7FD2-D15C-9882-3B81-3189B552C1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05E7D2-B469-111E-1C8A-1D8AD2016850}"/>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306765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F5C9F-5F14-B02F-9555-9B7A0B2A0F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AC620B-6138-28C9-8A25-950C3CC69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58583A-1C03-2EAF-F424-2C8A59C63C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913D10-F83F-439A-3613-C169920E5A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E6B67A-EF96-F9D0-4759-861DA1BB5A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4AB472-B456-9AE5-C14C-3231DB19EB21}"/>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8" name="Footer Placeholder 7">
            <a:extLst>
              <a:ext uri="{FF2B5EF4-FFF2-40B4-BE49-F238E27FC236}">
                <a16:creationId xmlns:a16="http://schemas.microsoft.com/office/drawing/2014/main" id="{7D40B8A3-61DB-F429-3F7D-D13151692D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D1CF71-2F36-9C53-0FFC-449B863A51A5}"/>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79508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0784-206C-1D19-077A-4086C93C84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E213F6-1F48-8504-04D1-F95EAD588F1E}"/>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4" name="Footer Placeholder 3">
            <a:extLst>
              <a:ext uri="{FF2B5EF4-FFF2-40B4-BE49-F238E27FC236}">
                <a16:creationId xmlns:a16="http://schemas.microsoft.com/office/drawing/2014/main" id="{77AAA088-3DA8-6205-3743-8AE2DDA0E2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B46AAF-127D-D32C-67F1-AF1EA8A54542}"/>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127380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1FE92F-CB2E-914E-F6DF-8CBA6E8CEECA}"/>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3" name="Footer Placeholder 2">
            <a:extLst>
              <a:ext uri="{FF2B5EF4-FFF2-40B4-BE49-F238E27FC236}">
                <a16:creationId xmlns:a16="http://schemas.microsoft.com/office/drawing/2014/main" id="{26767EB1-54E9-644C-7BBE-CC8F45F6F8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F17212-0E2A-12E3-E3AB-24C081476C77}"/>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3509697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C8AEF-B83F-3EBA-C4DE-19A048D1A0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2B57B4-F2E6-55BD-B9EB-62D39837CF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6C7A5A-0CE3-798C-0A1E-E84FDF417C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7B1449-AA44-4AF1-6C0A-47A6C4028F98}"/>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6" name="Footer Placeholder 5">
            <a:extLst>
              <a:ext uri="{FF2B5EF4-FFF2-40B4-BE49-F238E27FC236}">
                <a16:creationId xmlns:a16="http://schemas.microsoft.com/office/drawing/2014/main" id="{6CC472AE-3939-053F-2FE2-63AE38241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A4354E-68F8-AF60-3E8A-3F983A2F5F93}"/>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89996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E5158-E8E8-F442-6C54-65F3A5A5B1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48643A-5A74-810E-4EBC-0D09325456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EE0B38-C63C-65FC-A1DF-6AD1C2D2D0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DFB8AE-54E6-2D92-1E45-74A8F5E13E01}"/>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6" name="Footer Placeholder 5">
            <a:extLst>
              <a:ext uri="{FF2B5EF4-FFF2-40B4-BE49-F238E27FC236}">
                <a16:creationId xmlns:a16="http://schemas.microsoft.com/office/drawing/2014/main" id="{4DFE9340-C79C-2D11-A59C-17BE30DF7D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822BFE-445C-0F88-0196-53C5D127C8DA}"/>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939949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DB254-E593-33F5-FBBD-D1F8F9855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6CE3F3-6041-2F38-DD77-B86899F0E6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D1F94-1C95-D7E4-7683-C7A55A6424F3}"/>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5" name="Footer Placeholder 4">
            <a:extLst>
              <a:ext uri="{FF2B5EF4-FFF2-40B4-BE49-F238E27FC236}">
                <a16:creationId xmlns:a16="http://schemas.microsoft.com/office/drawing/2014/main" id="{1323FD81-6958-51E6-1E9E-32F1CCECC4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6D9FF9-D100-09DF-04C5-7EF3587BEC57}"/>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593814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185414-1A10-F93C-27F2-475FB172EA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A470A6-21BD-103C-0BF6-CDAEB0B612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0C3E8-0FC8-D7C9-A5D2-1A9BC66ABECC}"/>
              </a:ext>
            </a:extLst>
          </p:cNvPr>
          <p:cNvSpPr>
            <a:spLocks noGrp="1"/>
          </p:cNvSpPr>
          <p:nvPr>
            <p:ph type="dt" sz="half" idx="10"/>
          </p:nvPr>
        </p:nvSpPr>
        <p:spPr/>
        <p:txBody>
          <a:bodyPr/>
          <a:lstStyle/>
          <a:p>
            <a:fld id="{A6332E41-130C-CF44-9BD9-3607C4E56AFF}" type="datetimeFigureOut">
              <a:rPr lang="en-US" smtClean="0"/>
              <a:t>9/12/22</a:t>
            </a:fld>
            <a:endParaRPr lang="en-US"/>
          </a:p>
        </p:txBody>
      </p:sp>
      <p:sp>
        <p:nvSpPr>
          <p:cNvPr id="5" name="Footer Placeholder 4">
            <a:extLst>
              <a:ext uri="{FF2B5EF4-FFF2-40B4-BE49-F238E27FC236}">
                <a16:creationId xmlns:a16="http://schemas.microsoft.com/office/drawing/2014/main" id="{3EAF2AB1-9669-C713-80BD-7DBEB0F7B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C923E5-F566-16AF-25D9-A57C9864EDA8}"/>
              </a:ext>
            </a:extLst>
          </p:cNvPr>
          <p:cNvSpPr>
            <a:spLocks noGrp="1"/>
          </p:cNvSpPr>
          <p:nvPr>
            <p:ph type="sldNum" sz="quarter" idx="12"/>
          </p:nvPr>
        </p:nvSpPr>
        <p:spPr/>
        <p:txBody>
          <a:bodyPr/>
          <a:lstStyle/>
          <a:p>
            <a:fld id="{9107939F-5AB4-A140-8ACB-DAD953168D6F}" type="slidenum">
              <a:rPr lang="en-US" smtClean="0"/>
              <a:t>‹#›</a:t>
            </a:fld>
            <a:endParaRPr lang="en-US"/>
          </a:p>
        </p:txBody>
      </p:sp>
    </p:spTree>
    <p:extLst>
      <p:ext uri="{BB962C8B-B14F-4D97-AF65-F5344CB8AC3E}">
        <p14:creationId xmlns:p14="http://schemas.microsoft.com/office/powerpoint/2010/main" val="2581044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75B1B6-6E8F-15E7-E6B9-7558F70EA5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67E090-6C83-D56E-D63A-3CA8037FE1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B66417-B21A-8F49-33EC-E64B60B336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2E41-130C-CF44-9BD9-3607C4E56AFF}" type="datetimeFigureOut">
              <a:rPr lang="en-US" smtClean="0"/>
              <a:t>9/12/22</a:t>
            </a:fld>
            <a:endParaRPr lang="en-US"/>
          </a:p>
        </p:txBody>
      </p:sp>
      <p:sp>
        <p:nvSpPr>
          <p:cNvPr id="5" name="Footer Placeholder 4">
            <a:extLst>
              <a:ext uri="{FF2B5EF4-FFF2-40B4-BE49-F238E27FC236}">
                <a16:creationId xmlns:a16="http://schemas.microsoft.com/office/drawing/2014/main" id="{68A64BD3-F541-33C5-5AE3-598777DAA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2C5C85-A804-763C-8959-CD598B753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7939F-5AB4-A140-8ACB-DAD953168D6F}" type="slidenum">
              <a:rPr lang="en-US" smtClean="0"/>
              <a:t>‹#›</a:t>
            </a:fld>
            <a:endParaRPr lang="en-US"/>
          </a:p>
        </p:txBody>
      </p:sp>
    </p:spTree>
    <p:extLst>
      <p:ext uri="{BB962C8B-B14F-4D97-AF65-F5344CB8AC3E}">
        <p14:creationId xmlns:p14="http://schemas.microsoft.com/office/powerpoint/2010/main" val="180265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customXml" Target="../ink/ink5.xml"/><Relationship Id="rId3" Type="http://schemas.openxmlformats.org/officeDocument/2006/relationships/image" Target="../media/image3.png"/><Relationship Id="rId7" Type="http://schemas.openxmlformats.org/officeDocument/2006/relationships/customXml" Target="../ink/ink2.xml"/><Relationship Id="rId12"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customXml" Target="../ink/ink3.xml"/><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iatp.org/media-brief-jbs-increases-emissions-51-percent" TargetMode="External"/><Relationship Id="rId7" Type="http://schemas.openxmlformats.org/officeDocument/2006/relationships/hyperlink" Target="https://redd-monitor.org/2022/01/06/suzano-and-cop26-the-glasgow-climate-debacle-part-3/" TargetMode="External"/><Relationship Id="rId2" Type="http://schemas.openxmlformats.org/officeDocument/2006/relationships/hyperlink" Target="https://www.cepal.org/en/publications/47778-corporate-governance-latin-america-and-caribbean-using-esg-debt-instruments" TargetMode="External"/><Relationship Id="rId1" Type="http://schemas.openxmlformats.org/officeDocument/2006/relationships/slideLayout" Target="../slideLayouts/slideLayout2.xml"/><Relationship Id="rId6" Type="http://schemas.openxmlformats.org/officeDocument/2006/relationships/hyperlink" Target="https://news.mongabay.com/2021/12/brazils-suzano-boasts-its-pulpwood-plantations-are-green-critics-disagree/" TargetMode="External"/><Relationship Id="rId5" Type="http://schemas.openxmlformats.org/officeDocument/2006/relationships/hyperlink" Target="https://www.theguardian.com/environment/2021/mar/25/brazil-meat-giant-jbs-vows-net-zero-by-2040-amid-record-profits" TargetMode="External"/><Relationship Id="rId4" Type="http://schemas.openxmlformats.org/officeDocument/2006/relationships/hyperlink" Target="https://www.reuters.com/business/sustainable-business/brazil-audit-finds-32-jbs-cattle-amazon-state-irregular-farms-2021-10-07/" TargetMode="Externa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B21B2F-DCA8-7CD8-1DD7-5D18DEFF9E3B}"/>
              </a:ext>
            </a:extLst>
          </p:cNvPr>
          <p:cNvPicPr>
            <a:picLocks noChangeAspect="1"/>
          </p:cNvPicPr>
          <p:nvPr/>
        </p:nvPicPr>
        <p:blipFill>
          <a:blip r:embed="rId3"/>
          <a:stretch>
            <a:fillRect/>
          </a:stretch>
        </p:blipFill>
        <p:spPr>
          <a:xfrm>
            <a:off x="6096000" y="0"/>
            <a:ext cx="4888366" cy="6858000"/>
          </a:xfrm>
          <a:prstGeom prst="rect">
            <a:avLst/>
          </a:prstGeom>
        </p:spPr>
      </p:pic>
      <p:pic>
        <p:nvPicPr>
          <p:cNvPr id="9" name="Picture 8">
            <a:extLst>
              <a:ext uri="{FF2B5EF4-FFF2-40B4-BE49-F238E27FC236}">
                <a16:creationId xmlns:a16="http://schemas.microsoft.com/office/drawing/2014/main" id="{B4371EED-1808-47BF-26FD-97F3EAEC7201}"/>
              </a:ext>
            </a:extLst>
          </p:cNvPr>
          <p:cNvPicPr>
            <a:picLocks noChangeAspect="1"/>
          </p:cNvPicPr>
          <p:nvPr/>
        </p:nvPicPr>
        <p:blipFill>
          <a:blip r:embed="rId4"/>
          <a:stretch>
            <a:fillRect/>
          </a:stretch>
        </p:blipFill>
        <p:spPr>
          <a:xfrm>
            <a:off x="1235278" y="0"/>
            <a:ext cx="4860722" cy="6858000"/>
          </a:xfrm>
          <a:prstGeom prst="rect">
            <a:avLst/>
          </a:prstGeom>
        </p:spPr>
      </p:pic>
    </p:spTree>
    <p:extLst>
      <p:ext uri="{BB962C8B-B14F-4D97-AF65-F5344CB8AC3E}">
        <p14:creationId xmlns:p14="http://schemas.microsoft.com/office/powerpoint/2010/main" val="1359024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07D4257-88CA-E36C-4B14-8C1351689ADD}"/>
              </a:ext>
            </a:extLst>
          </p:cNvPr>
          <p:cNvGraphicFramePr>
            <a:graphicFrameLocks noGrp="1"/>
          </p:cNvGraphicFramePr>
          <p:nvPr>
            <p:ph idx="1"/>
            <p:extLst>
              <p:ext uri="{D42A27DB-BD31-4B8C-83A1-F6EECF244321}">
                <p14:modId xmlns:p14="http://schemas.microsoft.com/office/powerpoint/2010/main" val="1692525538"/>
              </p:ext>
            </p:extLst>
          </p:nvPr>
        </p:nvGraphicFramePr>
        <p:xfrm>
          <a:off x="556954" y="108066"/>
          <a:ext cx="12740640" cy="6641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F4904BAE-3512-7E72-F464-7EB8BED840C5}"/>
              </a:ext>
            </a:extLst>
          </p:cNvPr>
          <p:cNvSpPr>
            <a:spLocks noGrp="1"/>
          </p:cNvSpPr>
          <p:nvPr>
            <p:ph type="title"/>
          </p:nvPr>
        </p:nvSpPr>
        <p:spPr>
          <a:xfrm>
            <a:off x="556954" y="637426"/>
            <a:ext cx="2706717" cy="5583148"/>
          </a:xfrm>
        </p:spPr>
        <p:txBody>
          <a:bodyPr anchor="ctr">
            <a:normAutofit/>
          </a:bodyPr>
          <a:lstStyle/>
          <a:p>
            <a:r>
              <a:rPr lang="en-GB" sz="5400" b="1" dirty="0"/>
              <a:t>A vicious </a:t>
            </a:r>
            <a:br>
              <a:rPr lang="en-GB" sz="5400" b="1" dirty="0"/>
            </a:br>
            <a:r>
              <a:rPr lang="en-GB" sz="5400" b="1" dirty="0"/>
              <a:t>cycle</a:t>
            </a:r>
            <a:endParaRPr lang="en-US" sz="5400" dirty="0"/>
          </a:p>
        </p:txBody>
      </p:sp>
    </p:spTree>
    <p:extLst>
      <p:ext uri="{BB962C8B-B14F-4D97-AF65-F5344CB8AC3E}">
        <p14:creationId xmlns:p14="http://schemas.microsoft.com/office/powerpoint/2010/main" val="3888105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0FE21-7620-54CD-BD02-0B6F55FA2FFE}"/>
              </a:ext>
            </a:extLst>
          </p:cNvPr>
          <p:cNvSpPr>
            <a:spLocks noGrp="1"/>
          </p:cNvSpPr>
          <p:nvPr>
            <p:ph type="title"/>
          </p:nvPr>
        </p:nvSpPr>
        <p:spPr>
          <a:xfrm>
            <a:off x="838200" y="215055"/>
            <a:ext cx="10515600" cy="1325563"/>
          </a:xfrm>
        </p:spPr>
        <p:txBody>
          <a:bodyPr/>
          <a:lstStyle/>
          <a:p>
            <a:pPr algn="ctr"/>
            <a:r>
              <a:rPr lang="en-US" b="1" dirty="0"/>
              <a:t>Financing for Development 2022</a:t>
            </a:r>
          </a:p>
        </p:txBody>
      </p:sp>
      <p:sp>
        <p:nvSpPr>
          <p:cNvPr id="3" name="Content Placeholder 2">
            <a:extLst>
              <a:ext uri="{FF2B5EF4-FFF2-40B4-BE49-F238E27FC236}">
                <a16:creationId xmlns:a16="http://schemas.microsoft.com/office/drawing/2014/main" id="{AC14D7B1-5507-DC2C-1C36-2119BEE6DD9C}"/>
              </a:ext>
            </a:extLst>
          </p:cNvPr>
          <p:cNvSpPr>
            <a:spLocks noGrp="1"/>
          </p:cNvSpPr>
          <p:nvPr>
            <p:ph idx="1"/>
          </p:nvPr>
        </p:nvSpPr>
        <p:spPr>
          <a:xfrm>
            <a:off x="838200" y="1540618"/>
            <a:ext cx="10515600" cy="4351338"/>
          </a:xfrm>
        </p:spPr>
        <p:txBody>
          <a:bodyPr>
            <a:normAutofit/>
          </a:bodyPr>
          <a:lstStyle/>
          <a:p>
            <a:r>
              <a:rPr lang="en-US" sz="1800" b="1" dirty="0">
                <a:effectLst/>
                <a:latin typeface="Roboto" panose="02000000000000000000" pitchFamily="2" charset="0"/>
              </a:rPr>
              <a:t>Focus on boosting private investment in the SDGs and on the SDG bond market</a:t>
            </a:r>
          </a:p>
        </p:txBody>
      </p:sp>
      <p:pic>
        <p:nvPicPr>
          <p:cNvPr id="23" name="Picture 22">
            <a:extLst>
              <a:ext uri="{FF2B5EF4-FFF2-40B4-BE49-F238E27FC236}">
                <a16:creationId xmlns:a16="http://schemas.microsoft.com/office/drawing/2014/main" id="{F5486300-1537-6F86-B435-0E6AF260E5C2}"/>
              </a:ext>
            </a:extLst>
          </p:cNvPr>
          <p:cNvPicPr>
            <a:picLocks noChangeAspect="1"/>
          </p:cNvPicPr>
          <p:nvPr/>
        </p:nvPicPr>
        <p:blipFill>
          <a:blip r:embed="rId3"/>
          <a:stretch>
            <a:fillRect/>
          </a:stretch>
        </p:blipFill>
        <p:spPr>
          <a:xfrm>
            <a:off x="2209800" y="2118034"/>
            <a:ext cx="7772400" cy="1991049"/>
          </a:xfrm>
          <a:prstGeom prst="rect">
            <a:avLst/>
          </a:prstGeom>
        </p:spPr>
      </p:pic>
      <p:pic>
        <p:nvPicPr>
          <p:cNvPr id="25" name="Picture 24">
            <a:extLst>
              <a:ext uri="{FF2B5EF4-FFF2-40B4-BE49-F238E27FC236}">
                <a16:creationId xmlns:a16="http://schemas.microsoft.com/office/drawing/2014/main" id="{1E1E14B2-C1C0-2267-9124-274FB7F2FB32}"/>
              </a:ext>
            </a:extLst>
          </p:cNvPr>
          <p:cNvPicPr>
            <a:picLocks noChangeAspect="1"/>
          </p:cNvPicPr>
          <p:nvPr/>
        </p:nvPicPr>
        <p:blipFill>
          <a:blip r:embed="rId4"/>
          <a:stretch>
            <a:fillRect/>
          </a:stretch>
        </p:blipFill>
        <p:spPr>
          <a:xfrm>
            <a:off x="2209800" y="4114645"/>
            <a:ext cx="7987641" cy="2405473"/>
          </a:xfrm>
          <a:prstGeom prst="rect">
            <a:avLst/>
          </a:prstGeom>
        </p:spPr>
      </p:pic>
      <mc:AlternateContent xmlns:mc="http://schemas.openxmlformats.org/markup-compatibility/2006">
        <mc:Choice xmlns:p14="http://schemas.microsoft.com/office/powerpoint/2010/main" Requires="p14">
          <p:contentPart p14:bwMode="auto" r:id="rId5">
            <p14:nvContentPartPr>
              <p14:cNvPr id="26" name="Ink 25">
                <a:extLst>
                  <a:ext uri="{FF2B5EF4-FFF2-40B4-BE49-F238E27FC236}">
                    <a16:creationId xmlns:a16="http://schemas.microsoft.com/office/drawing/2014/main" id="{3F3B8FFA-BFCD-EDD4-5DE2-8408317D724C}"/>
                  </a:ext>
                </a:extLst>
              </p14:cNvPr>
              <p14:cNvContentPartPr/>
              <p14:nvPr/>
            </p14:nvContentPartPr>
            <p14:xfrm>
              <a:off x="7086670" y="3397414"/>
              <a:ext cx="2793600" cy="126360"/>
            </p14:xfrm>
          </p:contentPart>
        </mc:Choice>
        <mc:Fallback>
          <p:pic>
            <p:nvPicPr>
              <p:cNvPr id="26" name="Ink 25">
                <a:extLst>
                  <a:ext uri="{FF2B5EF4-FFF2-40B4-BE49-F238E27FC236}">
                    <a16:creationId xmlns:a16="http://schemas.microsoft.com/office/drawing/2014/main" id="{3F3B8FFA-BFCD-EDD4-5DE2-8408317D724C}"/>
                  </a:ext>
                </a:extLst>
              </p:cNvPr>
              <p:cNvPicPr/>
              <p:nvPr/>
            </p:nvPicPr>
            <p:blipFill>
              <a:blip r:embed="rId6"/>
              <a:stretch>
                <a:fillRect/>
              </a:stretch>
            </p:blipFill>
            <p:spPr>
              <a:xfrm>
                <a:off x="7014670" y="3253774"/>
                <a:ext cx="2937240" cy="414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7" name="Ink 26">
                <a:extLst>
                  <a:ext uri="{FF2B5EF4-FFF2-40B4-BE49-F238E27FC236}">
                    <a16:creationId xmlns:a16="http://schemas.microsoft.com/office/drawing/2014/main" id="{BF1307FE-0B59-4534-2800-15E9FB91F91E}"/>
                  </a:ext>
                </a:extLst>
              </p14:cNvPr>
              <p14:cNvContentPartPr/>
              <p14:nvPr/>
            </p14:nvContentPartPr>
            <p14:xfrm>
              <a:off x="2404870" y="3611974"/>
              <a:ext cx="6229080" cy="88560"/>
            </p14:xfrm>
          </p:contentPart>
        </mc:Choice>
        <mc:Fallback>
          <p:pic>
            <p:nvPicPr>
              <p:cNvPr id="27" name="Ink 26">
                <a:extLst>
                  <a:ext uri="{FF2B5EF4-FFF2-40B4-BE49-F238E27FC236}">
                    <a16:creationId xmlns:a16="http://schemas.microsoft.com/office/drawing/2014/main" id="{BF1307FE-0B59-4534-2800-15E9FB91F91E}"/>
                  </a:ext>
                </a:extLst>
              </p:cNvPr>
              <p:cNvPicPr/>
              <p:nvPr/>
            </p:nvPicPr>
            <p:blipFill>
              <a:blip r:embed="rId8"/>
              <a:stretch>
                <a:fillRect/>
              </a:stretch>
            </p:blipFill>
            <p:spPr>
              <a:xfrm>
                <a:off x="2332870" y="3467974"/>
                <a:ext cx="6372720" cy="3762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8" name="Ink 27">
                <a:extLst>
                  <a:ext uri="{FF2B5EF4-FFF2-40B4-BE49-F238E27FC236}">
                    <a16:creationId xmlns:a16="http://schemas.microsoft.com/office/drawing/2014/main" id="{D63492EA-07C0-8446-0C93-05E6B4A28897}"/>
                  </a:ext>
                </a:extLst>
              </p14:cNvPr>
              <p14:cNvContentPartPr/>
              <p14:nvPr/>
            </p14:nvContentPartPr>
            <p14:xfrm>
              <a:off x="4138990" y="5249974"/>
              <a:ext cx="4895640" cy="112680"/>
            </p14:xfrm>
          </p:contentPart>
        </mc:Choice>
        <mc:Fallback>
          <p:pic>
            <p:nvPicPr>
              <p:cNvPr id="28" name="Ink 27">
                <a:extLst>
                  <a:ext uri="{FF2B5EF4-FFF2-40B4-BE49-F238E27FC236}">
                    <a16:creationId xmlns:a16="http://schemas.microsoft.com/office/drawing/2014/main" id="{D63492EA-07C0-8446-0C93-05E6B4A28897}"/>
                  </a:ext>
                </a:extLst>
              </p:cNvPr>
              <p:cNvPicPr/>
              <p:nvPr/>
            </p:nvPicPr>
            <p:blipFill>
              <a:blip r:embed="rId10"/>
              <a:stretch>
                <a:fillRect/>
              </a:stretch>
            </p:blipFill>
            <p:spPr>
              <a:xfrm>
                <a:off x="4066990" y="5105974"/>
                <a:ext cx="5039280" cy="4003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9" name="Ink 28">
                <a:extLst>
                  <a:ext uri="{FF2B5EF4-FFF2-40B4-BE49-F238E27FC236}">
                    <a16:creationId xmlns:a16="http://schemas.microsoft.com/office/drawing/2014/main" id="{5324A199-845A-683D-05E6-41A9E89C1F11}"/>
                  </a:ext>
                </a:extLst>
              </p14:cNvPr>
              <p14:cNvContentPartPr/>
              <p14:nvPr/>
            </p14:nvContentPartPr>
            <p14:xfrm>
              <a:off x="2893750" y="5537614"/>
              <a:ext cx="2633400" cy="45360"/>
            </p14:xfrm>
          </p:contentPart>
        </mc:Choice>
        <mc:Fallback>
          <p:pic>
            <p:nvPicPr>
              <p:cNvPr id="29" name="Ink 28">
                <a:extLst>
                  <a:ext uri="{FF2B5EF4-FFF2-40B4-BE49-F238E27FC236}">
                    <a16:creationId xmlns:a16="http://schemas.microsoft.com/office/drawing/2014/main" id="{5324A199-845A-683D-05E6-41A9E89C1F11}"/>
                  </a:ext>
                </a:extLst>
              </p:cNvPr>
              <p:cNvPicPr/>
              <p:nvPr/>
            </p:nvPicPr>
            <p:blipFill>
              <a:blip r:embed="rId12"/>
              <a:stretch>
                <a:fillRect/>
              </a:stretch>
            </p:blipFill>
            <p:spPr>
              <a:xfrm>
                <a:off x="2821750" y="5393974"/>
                <a:ext cx="2777040" cy="333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0" name="Ink 29">
                <a:extLst>
                  <a:ext uri="{FF2B5EF4-FFF2-40B4-BE49-F238E27FC236}">
                    <a16:creationId xmlns:a16="http://schemas.microsoft.com/office/drawing/2014/main" id="{EEAC5CDD-9F40-3485-B390-EF10319B3015}"/>
                  </a:ext>
                </a:extLst>
              </p14:cNvPr>
              <p14:cNvContentPartPr/>
              <p14:nvPr/>
            </p14:nvContentPartPr>
            <p14:xfrm>
              <a:off x="8245870" y="5608534"/>
              <a:ext cx="1730160" cy="38880"/>
            </p14:xfrm>
          </p:contentPart>
        </mc:Choice>
        <mc:Fallback>
          <p:pic>
            <p:nvPicPr>
              <p:cNvPr id="30" name="Ink 29">
                <a:extLst>
                  <a:ext uri="{FF2B5EF4-FFF2-40B4-BE49-F238E27FC236}">
                    <a16:creationId xmlns:a16="http://schemas.microsoft.com/office/drawing/2014/main" id="{EEAC5CDD-9F40-3485-B390-EF10319B3015}"/>
                  </a:ext>
                </a:extLst>
              </p:cNvPr>
              <p:cNvPicPr/>
              <p:nvPr/>
            </p:nvPicPr>
            <p:blipFill>
              <a:blip r:embed="rId14"/>
              <a:stretch>
                <a:fillRect/>
              </a:stretch>
            </p:blipFill>
            <p:spPr>
              <a:xfrm>
                <a:off x="8173870" y="5464534"/>
                <a:ext cx="187380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1" name="Ink 30">
                <a:extLst>
                  <a:ext uri="{FF2B5EF4-FFF2-40B4-BE49-F238E27FC236}">
                    <a16:creationId xmlns:a16="http://schemas.microsoft.com/office/drawing/2014/main" id="{113C5076-9A98-79FF-7239-399F86A655BF}"/>
                  </a:ext>
                </a:extLst>
              </p14:cNvPr>
              <p14:cNvContentPartPr/>
              <p14:nvPr/>
            </p14:nvContentPartPr>
            <p14:xfrm>
              <a:off x="2436550" y="5759014"/>
              <a:ext cx="6158880" cy="146160"/>
            </p14:xfrm>
          </p:contentPart>
        </mc:Choice>
        <mc:Fallback>
          <p:pic>
            <p:nvPicPr>
              <p:cNvPr id="31" name="Ink 30">
                <a:extLst>
                  <a:ext uri="{FF2B5EF4-FFF2-40B4-BE49-F238E27FC236}">
                    <a16:creationId xmlns:a16="http://schemas.microsoft.com/office/drawing/2014/main" id="{113C5076-9A98-79FF-7239-399F86A655BF}"/>
                  </a:ext>
                </a:extLst>
              </p:cNvPr>
              <p:cNvPicPr/>
              <p:nvPr/>
            </p:nvPicPr>
            <p:blipFill>
              <a:blip r:embed="rId16"/>
              <a:stretch>
                <a:fillRect/>
              </a:stretch>
            </p:blipFill>
            <p:spPr>
              <a:xfrm>
                <a:off x="2364910" y="5615374"/>
                <a:ext cx="6302520" cy="433800"/>
              </a:xfrm>
              <a:prstGeom prst="rect">
                <a:avLst/>
              </a:prstGeom>
            </p:spPr>
          </p:pic>
        </mc:Fallback>
      </mc:AlternateContent>
    </p:spTree>
    <p:extLst>
      <p:ext uri="{BB962C8B-B14F-4D97-AF65-F5344CB8AC3E}">
        <p14:creationId xmlns:p14="http://schemas.microsoft.com/office/powerpoint/2010/main" val="1616921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F2A3-8027-546C-0D85-AB22CB02786E}"/>
              </a:ext>
            </a:extLst>
          </p:cNvPr>
          <p:cNvSpPr>
            <a:spLocks noGrp="1"/>
          </p:cNvSpPr>
          <p:nvPr>
            <p:ph type="title"/>
          </p:nvPr>
        </p:nvSpPr>
        <p:spPr/>
        <p:txBody>
          <a:bodyPr/>
          <a:lstStyle/>
          <a:p>
            <a:r>
              <a:rPr lang="en-US" b="1" dirty="0"/>
              <a:t>Brazil, ESG and Sustainability-linked Bonds</a:t>
            </a:r>
          </a:p>
        </p:txBody>
      </p:sp>
      <p:sp>
        <p:nvSpPr>
          <p:cNvPr id="3" name="Content Placeholder 2">
            <a:extLst>
              <a:ext uri="{FF2B5EF4-FFF2-40B4-BE49-F238E27FC236}">
                <a16:creationId xmlns:a16="http://schemas.microsoft.com/office/drawing/2014/main" id="{A62A1478-B421-81B1-8A0B-15833C760EE6}"/>
              </a:ext>
            </a:extLst>
          </p:cNvPr>
          <p:cNvSpPr>
            <a:spLocks noGrp="1"/>
          </p:cNvSpPr>
          <p:nvPr>
            <p:ph idx="1"/>
          </p:nvPr>
        </p:nvSpPr>
        <p:spPr/>
        <p:txBody>
          <a:bodyPr>
            <a:normAutofit/>
          </a:bodyPr>
          <a:lstStyle/>
          <a:p>
            <a:r>
              <a:rPr lang="en-US" sz="2200" dirty="0"/>
              <a:t>Two most active corporate issuers of SDG bonds in Brazil: </a:t>
            </a:r>
            <a:r>
              <a:rPr lang="en-US" sz="2200" b="1" dirty="0"/>
              <a:t>Suzano and JBS </a:t>
            </a:r>
            <a:r>
              <a:rPr lang="en-US" sz="2200" dirty="0"/>
              <a:t>- </a:t>
            </a:r>
            <a:r>
              <a:rPr lang="en-US" sz="2200" dirty="0">
                <a:hlinkClick r:id="rId2"/>
              </a:rPr>
              <a:t>Corporate governance in Latin America and the Caribbean: Using ESG debt instruments to finance sustainable investment projects</a:t>
            </a:r>
            <a:r>
              <a:rPr lang="en-US" sz="2200" dirty="0"/>
              <a:t>, UN Economic Commission for Latin America and the Caribbean (ECLAC, March 2022)</a:t>
            </a:r>
          </a:p>
          <a:p>
            <a:pPr>
              <a:buFontTx/>
              <a:buChar char="-"/>
            </a:pPr>
            <a:r>
              <a:rPr lang="en-US" sz="2200" b="1" dirty="0"/>
              <a:t>JBS</a:t>
            </a:r>
            <a:r>
              <a:rPr lang="en-US" sz="2200" dirty="0"/>
              <a:t>: largest meat processor in the world, increased its annual greenhouse gas emissions by 51% between 2016 and 2021, from 280 million metric </a:t>
            </a:r>
            <a:r>
              <a:rPr lang="en-US" sz="2200" dirty="0" err="1"/>
              <a:t>tonnes</a:t>
            </a:r>
            <a:r>
              <a:rPr lang="en-US" sz="2200" dirty="0"/>
              <a:t> to 421.6 million metric </a:t>
            </a:r>
            <a:r>
              <a:rPr lang="en-US" sz="2200" dirty="0" err="1"/>
              <a:t>tonnes</a:t>
            </a:r>
            <a:r>
              <a:rPr lang="en-US" sz="2200" dirty="0"/>
              <a:t> (</a:t>
            </a:r>
            <a:r>
              <a:rPr lang="en-US" sz="2200" dirty="0" err="1"/>
              <a:t>mmts</a:t>
            </a:r>
            <a:r>
              <a:rPr lang="en-US" sz="2200" dirty="0"/>
              <a:t>) - </a:t>
            </a:r>
            <a:r>
              <a:rPr lang="en-US" sz="2200" dirty="0">
                <a:hlinkClick r:id="rId3"/>
              </a:rPr>
              <a:t>Institute for Agriculture and Trade Policy (IATP)</a:t>
            </a:r>
            <a:endParaRPr lang="en-US" sz="2200" dirty="0"/>
          </a:p>
          <a:p>
            <a:pPr marL="457200" lvl="1" indent="0">
              <a:buNone/>
            </a:pPr>
            <a:r>
              <a:rPr lang="en-US" sz="1800" dirty="0">
                <a:hlinkClick r:id="rId4"/>
              </a:rPr>
              <a:t>Brazil's JBS bought 301,000 cattle from 'irregular' farms in the Amazon, audit finds </a:t>
            </a:r>
            <a:endParaRPr lang="en-US" sz="1800" dirty="0"/>
          </a:p>
          <a:p>
            <a:pPr marL="457200" lvl="1" indent="0">
              <a:buNone/>
            </a:pPr>
            <a:r>
              <a:rPr lang="en-US" sz="1800" dirty="0">
                <a:hlinkClick r:id="rId5"/>
              </a:rPr>
              <a:t>Brazil meat giant JBS vows net zero by 2040 amid record profits </a:t>
            </a:r>
            <a:r>
              <a:rPr lang="en-US" sz="1800" dirty="0"/>
              <a:t>(Dom Phillips)</a:t>
            </a:r>
          </a:p>
          <a:p>
            <a:pPr>
              <a:buFontTx/>
              <a:buChar char="-"/>
            </a:pPr>
            <a:r>
              <a:rPr lang="en-US" sz="2200" b="1" dirty="0"/>
              <a:t>Suzano: </a:t>
            </a:r>
            <a:r>
              <a:rPr lang="en-US" sz="2200" dirty="0"/>
              <a:t>Forestry &amp; Paper-Pulp &amp; Paper, the world’s largest pulp exporter. </a:t>
            </a:r>
          </a:p>
          <a:p>
            <a:pPr marL="457200" lvl="1" indent="0">
              <a:buNone/>
            </a:pPr>
            <a:r>
              <a:rPr lang="en-US" sz="1800" dirty="0">
                <a:hlinkClick r:id="rId6"/>
              </a:rPr>
              <a:t>Brazil’s Suzano boasts its pulpwood plantations are green; critics disagree</a:t>
            </a:r>
            <a:endParaRPr lang="en-US" sz="1800" dirty="0"/>
          </a:p>
          <a:p>
            <a:pPr marL="457200" lvl="1" indent="0">
              <a:buNone/>
            </a:pPr>
            <a:r>
              <a:rPr lang="en-US" sz="1800" dirty="0">
                <a:hlinkClick r:id="rId7"/>
              </a:rPr>
              <a:t>Suzano and COP26: The Glasgow climate debacle</a:t>
            </a:r>
            <a:endParaRPr lang="en-US" sz="1800" dirty="0"/>
          </a:p>
        </p:txBody>
      </p:sp>
      <p:pic>
        <p:nvPicPr>
          <p:cNvPr id="5" name="Picture 4">
            <a:extLst>
              <a:ext uri="{FF2B5EF4-FFF2-40B4-BE49-F238E27FC236}">
                <a16:creationId xmlns:a16="http://schemas.microsoft.com/office/drawing/2014/main" id="{AD7A73F0-5A94-693E-2E0F-C096E496902F}"/>
              </a:ext>
            </a:extLst>
          </p:cNvPr>
          <p:cNvPicPr>
            <a:picLocks noChangeAspect="1"/>
          </p:cNvPicPr>
          <p:nvPr/>
        </p:nvPicPr>
        <p:blipFill>
          <a:blip r:embed="rId8"/>
          <a:stretch>
            <a:fillRect/>
          </a:stretch>
        </p:blipFill>
        <p:spPr>
          <a:xfrm>
            <a:off x="9235343" y="3848894"/>
            <a:ext cx="2349500" cy="863600"/>
          </a:xfrm>
          <a:prstGeom prst="rect">
            <a:avLst/>
          </a:prstGeom>
        </p:spPr>
      </p:pic>
      <p:pic>
        <p:nvPicPr>
          <p:cNvPr id="6" name="Picture 5">
            <a:extLst>
              <a:ext uri="{FF2B5EF4-FFF2-40B4-BE49-F238E27FC236}">
                <a16:creationId xmlns:a16="http://schemas.microsoft.com/office/drawing/2014/main" id="{07C6D7D1-394E-EAB3-C13A-47AABCDE02B0}"/>
              </a:ext>
            </a:extLst>
          </p:cNvPr>
          <p:cNvPicPr>
            <a:picLocks noChangeAspect="1"/>
          </p:cNvPicPr>
          <p:nvPr/>
        </p:nvPicPr>
        <p:blipFill>
          <a:blip r:embed="rId9"/>
          <a:stretch>
            <a:fillRect/>
          </a:stretch>
        </p:blipFill>
        <p:spPr>
          <a:xfrm>
            <a:off x="8391183" y="5270579"/>
            <a:ext cx="3284348" cy="863600"/>
          </a:xfrm>
          <a:prstGeom prst="rect">
            <a:avLst/>
          </a:prstGeom>
        </p:spPr>
      </p:pic>
    </p:spTree>
    <p:extLst>
      <p:ext uri="{BB962C8B-B14F-4D97-AF65-F5344CB8AC3E}">
        <p14:creationId xmlns:p14="http://schemas.microsoft.com/office/powerpoint/2010/main" val="2247277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91B0-251C-F744-BFD6-29A6442C67E5}"/>
              </a:ext>
            </a:extLst>
          </p:cNvPr>
          <p:cNvSpPr>
            <a:spLocks noGrp="1"/>
          </p:cNvSpPr>
          <p:nvPr>
            <p:ph type="title"/>
          </p:nvPr>
        </p:nvSpPr>
        <p:spPr>
          <a:xfrm>
            <a:off x="635000" y="640823"/>
            <a:ext cx="3418659" cy="5583148"/>
          </a:xfrm>
        </p:spPr>
        <p:txBody>
          <a:bodyPr anchor="ctr">
            <a:normAutofit/>
          </a:bodyPr>
          <a:lstStyle/>
          <a:p>
            <a:r>
              <a:rPr lang="en-GB" sz="5400" b="1" dirty="0"/>
              <a:t>A critical perspective </a:t>
            </a:r>
            <a:endParaRPr lang="en-US" sz="5400" dirty="0"/>
          </a:p>
        </p:txBody>
      </p:sp>
      <p:graphicFrame>
        <p:nvGraphicFramePr>
          <p:cNvPr id="5" name="Content Placeholder 2">
            <a:extLst>
              <a:ext uri="{FF2B5EF4-FFF2-40B4-BE49-F238E27FC236}">
                <a16:creationId xmlns:a16="http://schemas.microsoft.com/office/drawing/2014/main" id="{CA431236-FC1D-4D20-9FF2-BD280BC42CE4}"/>
              </a:ext>
            </a:extLst>
          </p:cNvPr>
          <p:cNvGraphicFramePr>
            <a:graphicFrameLocks noGrp="1"/>
          </p:cNvGraphicFramePr>
          <p:nvPr>
            <p:ph idx="1"/>
          </p:nvPr>
        </p:nvGraphicFramePr>
        <p:xfrm>
          <a:off x="4648018" y="1116281"/>
          <a:ext cx="6908982" cy="5060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92B864D0-E9DF-B54E-8003-15CE76650733}"/>
              </a:ext>
            </a:extLst>
          </p:cNvPr>
          <p:cNvSpPr txBox="1"/>
          <p:nvPr/>
        </p:nvSpPr>
        <p:spPr>
          <a:xfrm>
            <a:off x="653796" y="4488873"/>
            <a:ext cx="3381066" cy="1261884"/>
          </a:xfrm>
          <a:prstGeom prst="rect">
            <a:avLst/>
          </a:prstGeom>
          <a:noFill/>
        </p:spPr>
        <p:txBody>
          <a:bodyPr wrap="square" rtlCol="0">
            <a:spAutoFit/>
          </a:bodyPr>
          <a:lstStyle/>
          <a:p>
            <a:r>
              <a:rPr lang="en-US" sz="2600" dirty="0"/>
              <a:t>Biased assumptions of a private-first narrative:</a:t>
            </a:r>
          </a:p>
          <a:p>
            <a:endParaRPr lang="en-US" sz="2400" dirty="0"/>
          </a:p>
        </p:txBody>
      </p:sp>
    </p:spTree>
    <p:extLst>
      <p:ext uri="{BB962C8B-B14F-4D97-AF65-F5344CB8AC3E}">
        <p14:creationId xmlns:p14="http://schemas.microsoft.com/office/powerpoint/2010/main" val="4187195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829</TotalTime>
  <Words>1232</Words>
  <Application>Microsoft Macintosh PowerPoint</Application>
  <PresentationFormat>Widescreen</PresentationFormat>
  <Paragraphs>45</Paragraphs>
  <Slides>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Roboto</vt:lpstr>
      <vt:lpstr>Office Theme</vt:lpstr>
      <vt:lpstr>PowerPoint Presentation</vt:lpstr>
      <vt:lpstr>A vicious  cycle</vt:lpstr>
      <vt:lpstr>Financing for Development 2022</vt:lpstr>
      <vt:lpstr>Brazil, ESG and Sustainability-linked Bonds</vt:lpstr>
      <vt:lpstr>A critical perspective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critical perspective </dc:title>
  <dc:creator>Flora Sonkin</dc:creator>
  <cp:lastModifiedBy>Flora Sonkin</cp:lastModifiedBy>
  <cp:revision>21</cp:revision>
  <dcterms:created xsi:type="dcterms:W3CDTF">2022-09-12T22:33:14Z</dcterms:created>
  <dcterms:modified xsi:type="dcterms:W3CDTF">2022-09-13T12:22:34Z</dcterms:modified>
</cp:coreProperties>
</file>